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9"/>
  </p:normalViewPr>
  <p:slideViewPr>
    <p:cSldViewPr>
      <p:cViewPr>
        <p:scale>
          <a:sx n="117" d="100"/>
          <a:sy n="117" d="100"/>
        </p:scale>
        <p:origin x="148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11246" y="461899"/>
            <a:ext cx="3921506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79354"/>
            <a:ext cx="9144000" cy="5786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7573" y="512063"/>
            <a:ext cx="7848853" cy="646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5171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4343400"/>
            <a:ext cx="792480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25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TALLERES </a:t>
            </a:r>
            <a:r>
              <a:rPr sz="2400" spc="-105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INTEGRADOS</a:t>
            </a:r>
            <a:r>
              <a:rPr sz="2400" spc="-170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 </a:t>
            </a:r>
            <a:r>
              <a:rPr sz="2400" spc="-30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III</a:t>
            </a:r>
            <a:endParaRPr sz="2400" dirty="0">
              <a:solidFill>
                <a:schemeClr val="tx2">
                  <a:lumMod val="75000"/>
                </a:schemeClr>
              </a:solidFill>
              <a:latin typeface="Corbel" panose="020B0503020204020204" pitchFamily="34" charset="0"/>
              <a:ea typeface="Microsoft JhengHei" panose="020B0604030504040204" pitchFamily="34" charset="-120"/>
              <a:cs typeface="Cordia New" panose="020B0304020202020204" pitchFamily="34" charset="-34"/>
            </a:endParaRPr>
          </a:p>
          <a:p>
            <a:pPr marL="12700" marR="114300">
              <a:lnSpc>
                <a:spcPct val="100000"/>
              </a:lnSpc>
            </a:pPr>
            <a:r>
              <a:rPr sz="2400" spc="-165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HOSPITAL </a:t>
            </a:r>
            <a:r>
              <a:rPr sz="2400" spc="-105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UNIVERSITARIO</a:t>
            </a:r>
            <a:r>
              <a:rPr sz="2400" spc="-310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 </a:t>
            </a:r>
            <a:r>
              <a:rPr lang="es-ES" sz="2400" spc="-120" dirty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DE SAN JUAN </a:t>
            </a:r>
          </a:p>
          <a:p>
            <a:pPr marL="12700" marR="114300">
              <a:lnSpc>
                <a:spcPct val="100000"/>
              </a:lnSpc>
            </a:pPr>
            <a:r>
              <a:rPr lang="es-ES" sz="2400" spc="-120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Bárbara Soliveres Lledó- 2061</a:t>
            </a:r>
          </a:p>
          <a:p>
            <a:pPr marL="12700" marR="114300">
              <a:lnSpc>
                <a:spcPct val="100000"/>
              </a:lnSpc>
            </a:pPr>
            <a:r>
              <a:rPr sz="2400" spc="-95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Imagen </a:t>
            </a:r>
            <a:r>
              <a:rPr lang="es-ES" sz="2400" spc="-105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aprobada</a:t>
            </a:r>
            <a:r>
              <a:rPr sz="2400" spc="-105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 </a:t>
            </a:r>
            <a:r>
              <a:rPr lang="es-ES_tradnl" sz="2400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por</a:t>
            </a:r>
            <a:r>
              <a:rPr sz="2400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 </a:t>
            </a:r>
            <a:r>
              <a:rPr lang="es-ES" sz="2400" spc="-70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  <a:ea typeface="Microsoft JhengHei" panose="020B0604030504040204" pitchFamily="34" charset="-120"/>
                <a:cs typeface="Cordia New" panose="020B0304020202020204" pitchFamily="34" charset="-34"/>
              </a:rPr>
              <a:t>el Dr. Jover. </a:t>
            </a:r>
            <a:endParaRPr sz="2400" dirty="0">
              <a:solidFill>
                <a:schemeClr val="tx2">
                  <a:lumMod val="60000"/>
                  <a:lumOff val="40000"/>
                </a:schemeClr>
              </a:solidFill>
              <a:latin typeface="Corbel" panose="020B0503020204020204" pitchFamily="34" charset="0"/>
              <a:ea typeface="Microsoft JhengHei" panose="020B0604030504040204" pitchFamily="34" charset="-120"/>
              <a:cs typeface="Cordia New" panose="020B0304020202020204" pitchFamily="34" charset="-34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8E7342-ECF6-A14A-8ADB-3360E0D09FF2}"/>
              </a:ext>
            </a:extLst>
          </p:cNvPr>
          <p:cNvSpPr txBox="1"/>
          <p:nvPr/>
        </p:nvSpPr>
        <p:spPr>
          <a:xfrm>
            <a:off x="685800" y="3392269"/>
            <a:ext cx="6506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CASO CLÍNICO INFECCIOSAS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002" y="1341882"/>
            <a:ext cx="8519160" cy="4555490"/>
          </a:xfrm>
          <a:custGeom>
            <a:avLst/>
            <a:gdLst/>
            <a:ahLst/>
            <a:cxnLst/>
            <a:rect l="l" t="t" r="r" b="b"/>
            <a:pathLst>
              <a:path w="8519160" h="4555490">
                <a:moveTo>
                  <a:pt x="0" y="4555236"/>
                </a:moveTo>
                <a:lnTo>
                  <a:pt x="8519160" y="4555236"/>
                </a:lnTo>
                <a:lnTo>
                  <a:pt x="8519160" y="0"/>
                </a:lnTo>
                <a:lnTo>
                  <a:pt x="0" y="0"/>
                </a:lnTo>
                <a:lnTo>
                  <a:pt x="0" y="4555236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16330" y="406145"/>
            <a:ext cx="6841490" cy="523240"/>
          </a:xfrm>
          <a:custGeom>
            <a:avLst/>
            <a:gdLst/>
            <a:ahLst/>
            <a:cxnLst/>
            <a:rect l="l" t="t" r="r" b="b"/>
            <a:pathLst>
              <a:path w="6841490" h="523240">
                <a:moveTo>
                  <a:pt x="0" y="522731"/>
                </a:moveTo>
                <a:lnTo>
                  <a:pt x="6841235" y="522731"/>
                </a:lnTo>
                <a:lnTo>
                  <a:pt x="6841235" y="0"/>
                </a:lnTo>
                <a:lnTo>
                  <a:pt x="0" y="0"/>
                </a:lnTo>
                <a:lnTo>
                  <a:pt x="0" y="52273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BADA4207-F951-F344-98EA-5539F0DF71AF}"/>
              </a:ext>
            </a:extLst>
          </p:cNvPr>
          <p:cNvSpPr/>
          <p:nvPr/>
        </p:nvSpPr>
        <p:spPr>
          <a:xfrm>
            <a:off x="818515" y="355600"/>
            <a:ext cx="7437120" cy="605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4F14F99-403B-224A-9875-89A4FB96985A}"/>
              </a:ext>
            </a:extLst>
          </p:cNvPr>
          <p:cNvSpPr txBox="1"/>
          <p:nvPr/>
        </p:nvSpPr>
        <p:spPr>
          <a:xfrm>
            <a:off x="2615090" y="375853"/>
            <a:ext cx="3661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RESUMEN DEL CASO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CF9BCC9-E6B0-0045-A75F-CB10CDBE00C4}"/>
              </a:ext>
            </a:extLst>
          </p:cNvPr>
          <p:cNvSpPr txBox="1"/>
          <p:nvPr/>
        </p:nvSpPr>
        <p:spPr>
          <a:xfrm>
            <a:off x="414587" y="1377051"/>
            <a:ext cx="850157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/>
              <a:t>Varón de 66 años, acude a Urgencias refiriendo </a:t>
            </a:r>
            <a:r>
              <a:rPr lang="es-ES" sz="2000" b="1" dirty="0"/>
              <a:t>fiebre de hasta 39º </a:t>
            </a:r>
            <a:r>
              <a:rPr lang="es-ES" sz="2000" dirty="0"/>
              <a:t>(cede con paracetamol) desde hace dos semanas acompañado de </a:t>
            </a:r>
            <a:r>
              <a:rPr lang="es-ES" sz="2000" b="1" dirty="0"/>
              <a:t>disuria y pérdida de 5kg </a:t>
            </a:r>
            <a:r>
              <a:rPr lang="es-ES" sz="2000" dirty="0"/>
              <a:t>el último 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No </a:t>
            </a:r>
            <a:r>
              <a:rPr lang="es-ES" dirty="0" err="1"/>
              <a:t>RAMc</a:t>
            </a:r>
            <a:r>
              <a:rPr lang="es-ES" dirty="0"/>
              <a:t>. No HTA, no DLP, no DM. No hábitos tóxicos. C y O, lenguaje conservado.   No evidencia de focalidad neurológica. No adenopatías. TA 90/50 </a:t>
            </a:r>
            <a:r>
              <a:rPr lang="es-ES" dirty="0" err="1"/>
              <a:t>mmHg</a:t>
            </a:r>
            <a:r>
              <a:rPr lang="es-ES" dirty="0"/>
              <a:t>   </a:t>
            </a:r>
            <a:r>
              <a:rPr lang="es-ES" dirty="0" err="1"/>
              <a:t>Tª</a:t>
            </a:r>
            <a:r>
              <a:rPr lang="es-ES" dirty="0"/>
              <a:t> 35,7º  AC: rítmica con </a:t>
            </a:r>
            <a:r>
              <a:rPr lang="es-ES" b="1" dirty="0"/>
              <a:t>soplo cardíaco eyectivo</a:t>
            </a:r>
            <a:r>
              <a:rPr lang="es-ES" dirty="0"/>
              <a:t>. AP: </a:t>
            </a:r>
            <a:r>
              <a:rPr lang="es-ES" dirty="0" err="1"/>
              <a:t>mvc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Abdomen blando, depresible, no dolor a la palpación ni signos de irritación 	peritoneal </a:t>
            </a:r>
            <a:r>
              <a:rPr lang="es-ES" dirty="0" err="1"/>
              <a:t>Blumberg</a:t>
            </a:r>
            <a:r>
              <a:rPr lang="es-ES" dirty="0"/>
              <a:t>- PPRB-. EEII sin edemas, pulsos presentes y simétricos. </a:t>
            </a:r>
            <a:r>
              <a:rPr lang="es-ES" b="1" dirty="0"/>
              <a:t>Dolor hombro izq.</a:t>
            </a:r>
            <a:endParaRPr lang="es-ES" dirty="0"/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AS: elevación de leucocitos y neutrófilos. Urocultivo negativo. </a:t>
            </a:r>
            <a:r>
              <a:rPr lang="es-ES" dirty="0" err="1"/>
              <a:t>Rx</a:t>
            </a:r>
            <a:r>
              <a:rPr lang="es-ES" dirty="0"/>
              <a:t> tórax: ICT&lt;0’5 SCF libres, no condensaciones</a:t>
            </a:r>
            <a:r>
              <a:rPr lang="es-ES" b="1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AO: leucocitos-, nitritos-, </a:t>
            </a:r>
            <a:r>
              <a:rPr lang="es-ES" dirty="0" err="1"/>
              <a:t>prots</a:t>
            </a:r>
            <a:r>
              <a:rPr lang="es-ES" dirty="0"/>
              <a:t>-, </a:t>
            </a:r>
            <a:r>
              <a:rPr lang="es-ES" dirty="0" err="1"/>
              <a:t>gluc</a:t>
            </a:r>
            <a:r>
              <a:rPr lang="es-ES" dirty="0"/>
              <a:t> N, </a:t>
            </a:r>
            <a:r>
              <a:rPr lang="es-ES" dirty="0" err="1"/>
              <a:t>urocultivo</a:t>
            </a:r>
            <a:r>
              <a:rPr lang="es-ES" dirty="0"/>
              <a:t>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Hemocultivo x2: </a:t>
            </a:r>
            <a:r>
              <a:rPr lang="es-ES" b="1" dirty="0"/>
              <a:t>S. constellatus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366515" y="0"/>
            <a:ext cx="2790443" cy="1004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C4060FF-4DA1-5343-A83F-33D9F289FC0D}"/>
              </a:ext>
            </a:extLst>
          </p:cNvPr>
          <p:cNvSpPr txBox="1"/>
          <p:nvPr/>
        </p:nvSpPr>
        <p:spPr>
          <a:xfrm>
            <a:off x="1905000" y="76200"/>
            <a:ext cx="481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ORTOPANTOMOGRAFÍA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739C694C-6257-A24D-AE37-338B1FB190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62000"/>
            <a:ext cx="5867400" cy="283096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E60D927-3AD1-6342-BBE2-06BC646526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96" y="3632432"/>
            <a:ext cx="5638800" cy="2662370"/>
          </a:xfrm>
          <a:prstGeom prst="rect">
            <a:avLst/>
          </a:prstGeom>
        </p:spPr>
      </p:pic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1CF69AC1-3B2E-6C4F-884D-36CBF16081F1}"/>
              </a:ext>
            </a:extLst>
          </p:cNvPr>
          <p:cNvCxnSpPr>
            <a:cxnSpLocks/>
          </p:cNvCxnSpPr>
          <p:nvPr/>
        </p:nvCxnSpPr>
        <p:spPr>
          <a:xfrm flipH="1" flipV="1">
            <a:off x="4761736" y="5790708"/>
            <a:ext cx="228600" cy="2759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65A292F6-3F4C-C743-B9E2-E6B81EFA2563}"/>
              </a:ext>
            </a:extLst>
          </p:cNvPr>
          <p:cNvCxnSpPr>
            <a:cxnSpLocks/>
          </p:cNvCxnSpPr>
          <p:nvPr/>
        </p:nvCxnSpPr>
        <p:spPr>
          <a:xfrm flipH="1" flipV="1">
            <a:off x="4761736" y="3115053"/>
            <a:ext cx="228600" cy="2759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111252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673D8F4-1490-1C43-838A-97A5D52FE5D7}"/>
              </a:ext>
            </a:extLst>
          </p:cNvPr>
          <p:cNvSpPr/>
          <p:nvPr/>
        </p:nvSpPr>
        <p:spPr>
          <a:xfrm>
            <a:off x="1021843" y="309372"/>
            <a:ext cx="7437120" cy="605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9699076-0969-7946-8D94-E03BF0A0E039}"/>
              </a:ext>
            </a:extLst>
          </p:cNvPr>
          <p:cNvSpPr txBox="1"/>
          <p:nvPr/>
        </p:nvSpPr>
        <p:spPr>
          <a:xfrm>
            <a:off x="3124200" y="26806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RESOLUCIÓN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B1E1916-4313-CE41-B453-D72B68B45DF9}"/>
              </a:ext>
            </a:extLst>
          </p:cNvPr>
          <p:cNvSpPr txBox="1"/>
          <p:nvPr/>
        </p:nvSpPr>
        <p:spPr>
          <a:xfrm>
            <a:off x="495300" y="1219200"/>
            <a:ext cx="83439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/>
              <a:t>ECOCARDIOTRANSTORÁCICA/ESOFÁGICA: </a:t>
            </a:r>
            <a:r>
              <a:rPr lang="es-ES" sz="1600" dirty="0"/>
              <a:t>no se observan imágenes de vegetaciones ni abscesos, ESTENOSIS AÓRTICA SEVERA</a:t>
            </a:r>
            <a:endParaRPr lang="es-E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/>
              <a:t>ECOGRAFÍA Y RX HOMBRO: </a:t>
            </a:r>
            <a:r>
              <a:rPr lang="es-ES" sz="1600" dirty="0"/>
              <a:t>signos de tendinopatía crónica del supraespinoso</a:t>
            </a:r>
          </a:p>
          <a:p>
            <a:endParaRPr lang="es-ES" sz="1600" dirty="0"/>
          </a:p>
          <a:p>
            <a:r>
              <a:rPr lang="es-ES" sz="2000" b="1" dirty="0"/>
              <a:t>ORTOPANTOMOGRAFÍA</a:t>
            </a:r>
            <a:r>
              <a:rPr lang="es-ES" sz="2000" dirty="0"/>
              <a:t>: Se observan signos de OSTEOMIELITIS MANDÍBULA.</a:t>
            </a:r>
          </a:p>
          <a:p>
            <a:endParaRPr lang="es-ES" sz="1600" dirty="0"/>
          </a:p>
          <a:p>
            <a:endParaRPr lang="es-ES" sz="1600" dirty="0"/>
          </a:p>
          <a:p>
            <a:pPr algn="ctr"/>
            <a:r>
              <a:rPr lang="es-ES" sz="2000" b="1" dirty="0">
                <a:solidFill>
                  <a:schemeClr val="tx2">
                    <a:lumMod val="75000"/>
                  </a:schemeClr>
                </a:solidFill>
              </a:rPr>
              <a:t>DIAGNÓSTICO SINDRÓMICO: </a:t>
            </a:r>
          </a:p>
          <a:p>
            <a:pPr algn="ctr"/>
            <a:r>
              <a:rPr lang="es-E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Probable SEPSIS/BACTERIEMIA, FOCO OSTEOMIELITIS MANDÍBULA por PRÓTESIS DENTAL </a:t>
            </a:r>
          </a:p>
          <a:p>
            <a:pPr algn="ctr"/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(S. constellatus)</a:t>
            </a:r>
            <a:endParaRPr lang="es-ES" dirty="0"/>
          </a:p>
          <a:p>
            <a:endParaRPr lang="es-ES" dirty="0"/>
          </a:p>
          <a:p>
            <a:r>
              <a:rPr lang="es-ES" sz="2000" b="1" dirty="0"/>
              <a:t>TRATAMIENTO:</a:t>
            </a:r>
            <a:r>
              <a:rPr lang="es-ES" sz="2000" dirty="0"/>
              <a:t> </a:t>
            </a:r>
            <a:r>
              <a:rPr lang="es-ES" sz="2000" dirty="0">
                <a:solidFill>
                  <a:schemeClr val="tx2">
                    <a:lumMod val="75000"/>
                  </a:schemeClr>
                </a:solidFill>
              </a:rPr>
              <a:t>Penicilina + Tobramicina</a:t>
            </a:r>
            <a:r>
              <a:rPr lang="es-ES" sz="2000" dirty="0"/>
              <a:t>, que se sustituye al alta por </a:t>
            </a:r>
            <a:r>
              <a:rPr lang="es-ES" sz="2000" dirty="0">
                <a:solidFill>
                  <a:schemeClr val="tx2">
                    <a:lumMod val="75000"/>
                  </a:schemeClr>
                </a:solidFill>
              </a:rPr>
              <a:t>Amoxicilina/ </a:t>
            </a:r>
            <a:r>
              <a:rPr lang="es-ES" sz="2000" dirty="0"/>
              <a:t>8h hasta revisión.</a:t>
            </a:r>
          </a:p>
          <a:p>
            <a:r>
              <a:rPr lang="es-ES" sz="2000" dirty="0"/>
              <a:t>IQx maxilofacial: </a:t>
            </a:r>
            <a:r>
              <a:rPr lang="es-ES" sz="2000" dirty="0">
                <a:solidFill>
                  <a:schemeClr val="tx2">
                    <a:lumMod val="75000"/>
                  </a:schemeClr>
                </a:solidFill>
              </a:rPr>
              <a:t>exodoncia, retirada de prótesis y legrado.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0462E2C-F5BA-CB4B-938C-FD5447977943}"/>
              </a:ext>
            </a:extLst>
          </p:cNvPr>
          <p:cNvSpPr/>
          <p:nvPr/>
        </p:nvSpPr>
        <p:spPr>
          <a:xfrm>
            <a:off x="533400" y="111252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6CC7AED-144F-7C40-BD2D-30FFB21CA155}"/>
              </a:ext>
            </a:extLst>
          </p:cNvPr>
          <p:cNvSpPr/>
          <p:nvPr/>
        </p:nvSpPr>
        <p:spPr>
          <a:xfrm>
            <a:off x="1021843" y="309372"/>
            <a:ext cx="7437120" cy="605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C806BE-A7E6-8742-9135-C55E406280A6}"/>
              </a:ext>
            </a:extLst>
          </p:cNvPr>
          <p:cNvSpPr txBox="1"/>
          <p:nvPr/>
        </p:nvSpPr>
        <p:spPr>
          <a:xfrm>
            <a:off x="2362200" y="304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COMENTARIO DEL CASO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823229E-4E6E-2B4A-A7FB-A8FB32639B52}"/>
              </a:ext>
            </a:extLst>
          </p:cNvPr>
          <p:cNvSpPr txBox="1"/>
          <p:nvPr/>
        </p:nvSpPr>
        <p:spPr>
          <a:xfrm>
            <a:off x="898414" y="1371600"/>
            <a:ext cx="79407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Diferenciar origen de la OSTEOMIELITIS:</a:t>
            </a:r>
          </a:p>
          <a:p>
            <a:endParaRPr lang="es-ES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/>
              <a:t>ENDÓGENA/ HEMATÓGENA:</a:t>
            </a:r>
            <a:r>
              <a:rPr lang="es-ES" dirty="0"/>
              <a:t> </a:t>
            </a:r>
            <a:r>
              <a:rPr lang="es-ES" u="sng" dirty="0"/>
              <a:t>infección bacteriana transmitida a través de la sangre que se propaga al hueso</a:t>
            </a:r>
            <a:r>
              <a:rPr lang="es-ES" dirty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dirty="0"/>
          </a:p>
          <a:p>
            <a:r>
              <a:rPr lang="es-ES" dirty="0"/>
              <a:t>Puede provenir de una infección amigdalar, enfermedad periodontal, caries, granulomas, inflamación de las fosas nasales o de las glándulas sebáceas de la piel.</a:t>
            </a:r>
          </a:p>
          <a:p>
            <a:endParaRPr lang="es-ES" dirty="0"/>
          </a:p>
          <a:p>
            <a:r>
              <a:rPr lang="es-ES" dirty="0"/>
              <a:t>El paciente a la exploración no presentaba odinofagia, no tos, expectoración ni disnea. No adenopatías. No evidencia de focalidad neurológica. </a:t>
            </a:r>
          </a:p>
          <a:p>
            <a:endParaRPr lang="es-ES" dirty="0"/>
          </a:p>
          <a:p>
            <a:r>
              <a:rPr lang="es-ES" dirty="0"/>
              <a:t>Urocultivo negativo. En ecocardio NO se observan imágenes de vegetaciones/ abscesos.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988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F0A3698-9460-B242-AF7C-7B4668D0CBBE}"/>
              </a:ext>
            </a:extLst>
          </p:cNvPr>
          <p:cNvSpPr/>
          <p:nvPr/>
        </p:nvSpPr>
        <p:spPr>
          <a:xfrm>
            <a:off x="533400" y="111252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5D6F2877-2DA2-5249-9C6C-A9EB7DB91C84}"/>
              </a:ext>
            </a:extLst>
          </p:cNvPr>
          <p:cNvSpPr/>
          <p:nvPr/>
        </p:nvSpPr>
        <p:spPr>
          <a:xfrm>
            <a:off x="1021843" y="309372"/>
            <a:ext cx="7437120" cy="605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114C1F3-A93A-1E43-8A8C-EAB02909B344}"/>
              </a:ext>
            </a:extLst>
          </p:cNvPr>
          <p:cNvSpPr txBox="1"/>
          <p:nvPr/>
        </p:nvSpPr>
        <p:spPr>
          <a:xfrm>
            <a:off x="2362200" y="304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COMENTARIO DEL CASO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3A50191-4FFC-3A41-A423-F95810E5F62D}"/>
              </a:ext>
            </a:extLst>
          </p:cNvPr>
          <p:cNvSpPr txBox="1"/>
          <p:nvPr/>
        </p:nvSpPr>
        <p:spPr>
          <a:xfrm>
            <a:off x="762000" y="1676400"/>
            <a:ext cx="807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b="1" dirty="0"/>
              <a:t>EXÓGENA:</a:t>
            </a:r>
            <a:r>
              <a:rPr lang="es-ES" dirty="0"/>
              <a:t> </a:t>
            </a:r>
            <a:r>
              <a:rPr lang="es-ES" u="sng" dirty="0"/>
              <a:t>infección próxima al hueso que termina siendo transmitida a éste. </a:t>
            </a:r>
            <a:r>
              <a:rPr lang="es-ES" dirty="0"/>
              <a:t>Puede ser originada por una lesión traumática, una cirugía, una extracción dentaria, un foco contiguo como la celulitis, contacto con químicos, RTP.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dirty="0"/>
          </a:p>
          <a:p>
            <a:endParaRPr lang="es-ES" dirty="0"/>
          </a:p>
          <a:p>
            <a:r>
              <a:rPr lang="es-ES" dirty="0"/>
              <a:t>Este caso se trataría de esta última, debido a la </a:t>
            </a:r>
            <a:r>
              <a:rPr lang="es-ES" b="1" dirty="0"/>
              <a:t>prótesis dental </a:t>
            </a:r>
            <a:r>
              <a:rPr lang="es-ES" dirty="0"/>
              <a:t>que lleva el paciente.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También apoya el hecho de la aparición de </a:t>
            </a:r>
            <a:r>
              <a:rPr lang="es-ES" i="1" dirty="0"/>
              <a:t>S. constellatus </a:t>
            </a:r>
            <a:r>
              <a:rPr lang="es-ES" dirty="0"/>
              <a:t>en el hemocultivo, bacteria </a:t>
            </a:r>
            <a:r>
              <a:rPr lang="es-ES" dirty="0" err="1"/>
              <a:t>gram</a:t>
            </a:r>
            <a:r>
              <a:rPr lang="es-ES" dirty="0"/>
              <a:t> + comensal habitual de boca y garganta.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772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3A98325-0018-FB46-940A-015968D34EC3}"/>
              </a:ext>
            </a:extLst>
          </p:cNvPr>
          <p:cNvSpPr/>
          <p:nvPr/>
        </p:nvSpPr>
        <p:spPr>
          <a:xfrm>
            <a:off x="533400" y="111252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B1E9B05F-2DF3-5649-971B-822754757371}"/>
              </a:ext>
            </a:extLst>
          </p:cNvPr>
          <p:cNvSpPr/>
          <p:nvPr/>
        </p:nvSpPr>
        <p:spPr>
          <a:xfrm>
            <a:off x="1021843" y="309372"/>
            <a:ext cx="7437120" cy="605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570C092-BCBB-5048-8A4A-A9FFB06FAA38}"/>
              </a:ext>
            </a:extLst>
          </p:cNvPr>
          <p:cNvSpPr txBox="1"/>
          <p:nvPr/>
        </p:nvSpPr>
        <p:spPr>
          <a:xfrm>
            <a:off x="2362200" y="304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COMENTARIO DEL CASO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554C52-F98D-7C46-A36D-F5665A55B57F}"/>
              </a:ext>
            </a:extLst>
          </p:cNvPr>
          <p:cNvSpPr txBox="1"/>
          <p:nvPr/>
        </p:nvSpPr>
        <p:spPr>
          <a:xfrm>
            <a:off x="762000" y="1251856"/>
            <a:ext cx="7391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Microorganismo aislado hemocultivo: </a:t>
            </a:r>
            <a:r>
              <a:rPr lang="es-E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S. constellatus</a:t>
            </a:r>
          </a:p>
          <a:p>
            <a:endParaRPr lang="es-ES" dirty="0"/>
          </a:p>
          <a:p>
            <a:r>
              <a:rPr lang="es-ES" dirty="0" err="1"/>
              <a:t>Streptococo</a:t>
            </a:r>
            <a:r>
              <a:rPr lang="es-ES" dirty="0"/>
              <a:t> del grupo </a:t>
            </a:r>
            <a:r>
              <a:rPr lang="es-ES" i="1" dirty="0" err="1"/>
              <a:t>anginosus</a:t>
            </a:r>
            <a:r>
              <a:rPr lang="es-ES" dirty="0"/>
              <a:t>, conocidos por su </a:t>
            </a:r>
            <a:r>
              <a:rPr lang="es-ES" b="1" dirty="0"/>
              <a:t>patogenicidad y tendencia a la formación de abscesos</a:t>
            </a:r>
            <a:r>
              <a:rPr lang="es-ES" dirty="0"/>
              <a:t> (dentales, del SNC, cavidad abdominal, endocarditis, empiema pleural) </a:t>
            </a:r>
          </a:p>
          <a:p>
            <a:endParaRPr lang="es-ES" dirty="0"/>
          </a:p>
          <a:p>
            <a:r>
              <a:rPr lang="es-ES" dirty="0"/>
              <a:t>Los factores precisos de virulencia responsables de esos aspectos clínicos no son conocidos totalmente; se piensa que juegan un importante papel las </a:t>
            </a:r>
            <a:r>
              <a:rPr lang="es-ES" b="1" dirty="0"/>
              <a:t>cápsulas </a:t>
            </a:r>
            <a:r>
              <a:rPr lang="es-ES" b="1" dirty="0" err="1"/>
              <a:t>polisacáridas</a:t>
            </a:r>
            <a:r>
              <a:rPr lang="es-ES" dirty="0"/>
              <a:t>, exotoxinas pirógenas y enzimas hidrolíticas.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Consecuencia de ello, en nuestro paciente se observa resorción del hueso, quedando la raíz expuesta, por lo que se procedió a una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EXODONCIA + desbridamiento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qx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+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tto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ab 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(amoxicilina)</a:t>
            </a:r>
          </a:p>
          <a:p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30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</TotalTime>
  <Words>496</Words>
  <Application>Microsoft Macintosh PowerPoint</Application>
  <PresentationFormat>Presentación en pantalla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Workstation</dc:creator>
  <cp:lastModifiedBy>Soliveres Lledó, Bárbara</cp:lastModifiedBy>
  <cp:revision>21</cp:revision>
  <dcterms:created xsi:type="dcterms:W3CDTF">2019-03-26T18:07:35Z</dcterms:created>
  <dcterms:modified xsi:type="dcterms:W3CDTF">2019-03-29T06:17:05Z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2019-03-26T00:00:00Z</vt:filetime>
  </property>
</Properties>
</file>