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E1CA-7865-CC4C-B444-063BE30924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B535-6FF6-1E49-A0F3-560A77C35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64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Elipse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Elipse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Elipse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Elipse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orma libre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_tradnl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" name="Rectángulo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=""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_tradnl" noProof="0" smtClean="0"/>
              <a:t>Arrastre la imagen al marcador de posición o haga clic en el icono para agregarla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Marcador de posición de contenido 10">
            <a:extLst>
              <a:ext uri="{FF2B5EF4-FFF2-40B4-BE49-F238E27FC236}">
                <a16:creationId xmlns=""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Elipse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o título: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ñetas como iconos de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texto 9">
            <a:extLst>
              <a:ext uri="{FF2B5EF4-FFF2-40B4-BE49-F238E27FC236}">
                <a16:creationId xmlns=""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6" name="Marcador de posición de texto 9">
            <a:extLst>
              <a:ext uri="{FF2B5EF4-FFF2-40B4-BE49-F238E27FC236}">
                <a16:creationId xmlns=""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7" name="Marcador de posición de texto 9">
            <a:extLst>
              <a:ext uri="{FF2B5EF4-FFF2-40B4-BE49-F238E27FC236}">
                <a16:creationId xmlns=""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8" name="Marcador de posición de texto 9">
            <a:extLst>
              <a:ext uri="{FF2B5EF4-FFF2-40B4-BE49-F238E27FC236}">
                <a16:creationId xmlns=""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9" name="Marcador de posición de texto 9">
            <a:extLst>
              <a:ext uri="{FF2B5EF4-FFF2-40B4-BE49-F238E27FC236}">
                <a16:creationId xmlns=""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=""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posición de imagen 13">
            <a:extLst>
              <a:ext uri="{FF2B5EF4-FFF2-40B4-BE49-F238E27FC236}">
                <a16:creationId xmlns=""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posición de imagen 13">
            <a:extLst>
              <a:ext uri="{FF2B5EF4-FFF2-40B4-BE49-F238E27FC236}">
                <a16:creationId xmlns=""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4" name="Marcador de posición de imagen 13">
            <a:extLst>
              <a:ext uri="{FF2B5EF4-FFF2-40B4-BE49-F238E27FC236}">
                <a16:creationId xmlns=""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6" name="Marcador de posición de imagen 13">
            <a:extLst>
              <a:ext uri="{FF2B5EF4-FFF2-40B4-BE49-F238E27FC236}">
                <a16:creationId xmlns=""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viñetas icono vertical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=""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9">
            <a:extLst>
              <a:ext uri="{FF2B5EF4-FFF2-40B4-BE49-F238E27FC236}">
                <a16:creationId xmlns=""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Elipse 2">
            <a:extLst>
              <a:ext uri="{FF2B5EF4-FFF2-40B4-BE49-F238E27FC236}">
                <a16:creationId xmlns=""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0" name="Marcador de posición de imagen 9">
            <a:extLst>
              <a:ext uri="{FF2B5EF4-FFF2-40B4-BE49-F238E27FC236}">
                <a16:creationId xmlns=""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=""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viñetas icon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=""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=""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posición de imagen 9">
            <a:extLst>
              <a:ext uri="{FF2B5EF4-FFF2-40B4-BE49-F238E27FC236}">
                <a16:creationId xmlns=""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=""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viñetas icon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posición de imagen 9">
            <a:extLst>
              <a:ext uri="{FF2B5EF4-FFF2-40B4-BE49-F238E27FC236}">
                <a16:creationId xmlns=""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=""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viñetas icon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>
            <a:extLst>
              <a:ext uri="{FF2B5EF4-FFF2-40B4-BE49-F238E27FC236}">
                <a16:creationId xmlns=""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posición de imagen 9">
            <a:extLst>
              <a:ext uri="{FF2B5EF4-FFF2-40B4-BE49-F238E27FC236}">
                <a16:creationId xmlns=""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9">
            <a:extLst>
              <a:ext uri="{FF2B5EF4-FFF2-40B4-BE49-F238E27FC236}">
                <a16:creationId xmlns=""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=""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=""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ángulo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orma libre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orma libre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9F3668-F3C7-4545-B26C-B5ED89E6929F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22" name="Rectángulo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20BA0A6-5D03-2849-B7D5-2BB8F2FA4B8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966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6212" y="1626919"/>
            <a:ext cx="9414084" cy="180854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s-ES_tradnl" sz="4800" dirty="0" smtClean="0"/>
              <a:t>TALLERES INTEGRADOS III:</a:t>
            </a:r>
            <a:br>
              <a:rPr lang="es-ES_tradnl" sz="4800" dirty="0" smtClean="0"/>
            </a:br>
            <a:r>
              <a:rPr lang="es-ES_tradnl" sz="4800" dirty="0" smtClean="0"/>
              <a:t>Diagnóstico a primera vista</a:t>
            </a:r>
            <a:endParaRPr lang="es-ES_tradnl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4" y="3823855"/>
            <a:ext cx="9247829" cy="1814945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smtClean="0"/>
              <a:t>A</a:t>
            </a:r>
            <a:r>
              <a:rPr lang="es-ES_tradnl" b="1" cap="none" dirty="0" smtClean="0"/>
              <a:t>probado por </a:t>
            </a:r>
            <a:r>
              <a:rPr lang="es-ES_tradnl" b="1" cap="none" dirty="0"/>
              <a:t>D</a:t>
            </a:r>
            <a:r>
              <a:rPr lang="es-ES_tradnl" b="1" cap="none" dirty="0" smtClean="0"/>
              <a:t>ra. </a:t>
            </a:r>
            <a:r>
              <a:rPr lang="es-ES_tradnl" b="1" cap="none" dirty="0"/>
              <a:t>R</a:t>
            </a:r>
            <a:r>
              <a:rPr lang="es-ES_tradnl" b="1" cap="none" dirty="0" smtClean="0"/>
              <a:t>aquel </a:t>
            </a:r>
            <a:r>
              <a:rPr lang="es-ES_tradnl" b="1" cap="none" dirty="0"/>
              <a:t>S</a:t>
            </a:r>
            <a:r>
              <a:rPr lang="es-ES_tradnl" b="1" cap="none" dirty="0" smtClean="0"/>
              <a:t>evilla</a:t>
            </a:r>
          </a:p>
          <a:p>
            <a:pPr algn="ctr"/>
            <a:r>
              <a:rPr lang="es-ES_tradnl" dirty="0" smtClean="0"/>
              <a:t>A</a:t>
            </a:r>
            <a:r>
              <a:rPr lang="es-ES_tradnl" cap="none" dirty="0" smtClean="0"/>
              <a:t>licia </a:t>
            </a:r>
            <a:r>
              <a:rPr lang="es-ES_tradnl" cap="none" dirty="0"/>
              <a:t>G</a:t>
            </a:r>
            <a:r>
              <a:rPr lang="es-ES_tradnl" cap="none" dirty="0" smtClean="0"/>
              <a:t>arcía </a:t>
            </a:r>
            <a:r>
              <a:rPr lang="es-ES_tradnl" cap="none" dirty="0"/>
              <a:t>M</a:t>
            </a:r>
            <a:r>
              <a:rPr lang="es-ES_tradnl" cap="none" dirty="0" smtClean="0"/>
              <a:t>arín (nº expediente: 1883)</a:t>
            </a:r>
          </a:p>
          <a:p>
            <a:pPr algn="ctr"/>
            <a:r>
              <a:rPr lang="es-ES_tradnl" cap="none" dirty="0"/>
              <a:t>S</a:t>
            </a:r>
            <a:r>
              <a:rPr lang="es-ES_tradnl" cap="none" dirty="0" smtClean="0"/>
              <a:t>ervicio de Neumología </a:t>
            </a:r>
            <a:r>
              <a:rPr lang="mr-IN" dirty="0" smtClean="0"/>
              <a:t>–</a:t>
            </a:r>
            <a:r>
              <a:rPr lang="es-ES_tradnl" dirty="0" smtClean="0"/>
              <a:t> </a:t>
            </a:r>
            <a:r>
              <a:rPr lang="es-ES_tradnl" dirty="0" err="1" smtClean="0"/>
              <a:t>hgua</a:t>
            </a:r>
            <a:endParaRPr lang="es-ES_tradnl" dirty="0" smtClean="0"/>
          </a:p>
          <a:p>
            <a:pPr algn="ctr"/>
            <a:r>
              <a:rPr lang="es-ES_tradnl" dirty="0" smtClean="0"/>
              <a:t>C</a:t>
            </a:r>
            <a:r>
              <a:rPr lang="es-ES_tradnl" cap="none" dirty="0" smtClean="0"/>
              <a:t>urso </a:t>
            </a:r>
            <a:r>
              <a:rPr lang="es-ES_tradnl" dirty="0" smtClean="0"/>
              <a:t>2018/2019</a:t>
            </a:r>
            <a:endParaRPr lang="es-ES_tradnl" dirty="0"/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xmlns="" id="{681A38C4-E15D-AC45-9CC4-97F9C5CE9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31364" y="4393965"/>
            <a:ext cx="1597864" cy="18843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475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PRESENTACIÓN DEL CASO</a:t>
            </a:r>
            <a:endParaRPr lang="es-ES_tradnl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46265" y="2244435"/>
            <a:ext cx="11174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Varón de </a:t>
            </a:r>
            <a:r>
              <a:rPr lang="es-ES_tradnl" b="1" dirty="0" smtClean="0"/>
              <a:t>76 años </a:t>
            </a:r>
            <a:r>
              <a:rPr lang="es-ES_tradnl" dirty="0" smtClean="0"/>
              <a:t>que acude por </a:t>
            </a:r>
            <a:r>
              <a:rPr lang="es-ES_tradnl" b="1" dirty="0" smtClean="0"/>
              <a:t>tos con expectoración mucosa mezclada con restos hemáticos</a:t>
            </a:r>
            <a:r>
              <a:rPr lang="es-ES_tradnl" dirty="0" smtClean="0"/>
              <a:t>.  Presenta </a:t>
            </a:r>
            <a:r>
              <a:rPr lang="es-ES_tradnl" b="1" dirty="0" smtClean="0"/>
              <a:t>congestión nasal, </a:t>
            </a:r>
            <a:r>
              <a:rPr lang="es-ES_tradnl" b="1" dirty="0" err="1" smtClean="0"/>
              <a:t>rinorrea</a:t>
            </a:r>
            <a:r>
              <a:rPr lang="es-ES_tradnl" b="1" dirty="0" smtClean="0"/>
              <a:t>, disnea </a:t>
            </a:r>
            <a:r>
              <a:rPr lang="es-ES_tradnl" dirty="0" smtClean="0"/>
              <a:t>en reposo, </a:t>
            </a:r>
            <a:r>
              <a:rPr lang="es-ES_tradnl" dirty="0" err="1" smtClean="0"/>
              <a:t>autoescucha</a:t>
            </a:r>
            <a:r>
              <a:rPr lang="es-ES_tradnl" dirty="0" smtClean="0"/>
              <a:t> de sibilancias e intolerancia del decúbito. Niega fiebre. Niega dolor torácico.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Antecedentes personales: </a:t>
            </a:r>
            <a:r>
              <a:rPr lang="es-ES_tradnl" b="1" dirty="0" smtClean="0"/>
              <a:t>Exfumador</a:t>
            </a:r>
            <a:r>
              <a:rPr lang="es-ES_tradnl" dirty="0" smtClean="0"/>
              <a:t> desde hace 5 años de 54 a/p. EPOC moderado. Neumonía por P. </a:t>
            </a:r>
            <a:r>
              <a:rPr lang="es-ES_tradnl" dirty="0" err="1" smtClean="0"/>
              <a:t>aeruginosa</a:t>
            </a:r>
            <a:r>
              <a:rPr lang="es-ES_tradnl" dirty="0" smtClean="0"/>
              <a:t> </a:t>
            </a:r>
            <a:r>
              <a:rPr lang="es-ES_tradnl" dirty="0" err="1" smtClean="0"/>
              <a:t>multirresistente</a:t>
            </a:r>
            <a:r>
              <a:rPr lang="es-ES_tradnl" dirty="0" smtClean="0"/>
              <a:t> en Agosto de 2018, donde se objetiva, en el estudio radiológico, una lesión pulmonar en LSD que sugería una lesión tumoral, pero no se completa el estudio a petición del paciente. En noviembre de 2018 y Enero de 2019 reingresa por neumonía. En Febrero de 2019 ingresa de nuevo por neumonía y se completa el estudio, alcanzando el diagnóstico de </a:t>
            </a:r>
            <a:r>
              <a:rPr lang="es-ES_tradnl" b="1" dirty="0" smtClean="0"/>
              <a:t>ADENOCARCINOMA PULMONAR </a:t>
            </a:r>
            <a:r>
              <a:rPr lang="es-ES_tradnl" dirty="0" smtClean="0"/>
              <a:t>T3N0M0. Pendiente de </a:t>
            </a:r>
            <a:r>
              <a:rPr lang="es-ES_tradnl" dirty="0" err="1" smtClean="0"/>
              <a:t>bilobectomía</a:t>
            </a:r>
            <a:r>
              <a:rPr lang="es-ES_tradnl" dirty="0" smtClean="0"/>
              <a:t> superior y media derecha.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EF:  TA 143/73 </a:t>
            </a:r>
            <a:r>
              <a:rPr lang="es-ES_tradnl" dirty="0" err="1" smtClean="0"/>
              <a:t>mmHg</a:t>
            </a:r>
            <a:r>
              <a:rPr lang="es-ES_tradnl" dirty="0" smtClean="0"/>
              <a:t>, FC 116 </a:t>
            </a:r>
            <a:r>
              <a:rPr lang="es-ES_tradnl" dirty="0" err="1" smtClean="0"/>
              <a:t>lpm</a:t>
            </a:r>
            <a:r>
              <a:rPr lang="es-ES_tradnl" dirty="0" smtClean="0"/>
              <a:t>, </a:t>
            </a:r>
            <a:r>
              <a:rPr lang="es-ES_tradnl" dirty="0" err="1" smtClean="0"/>
              <a:t>Tª</a:t>
            </a:r>
            <a:r>
              <a:rPr lang="es-ES_tradnl" dirty="0" smtClean="0"/>
              <a:t> 36ºC Sat02 94%.  AP: </a:t>
            </a:r>
            <a:r>
              <a:rPr lang="es-ES_tradnl" dirty="0" err="1" smtClean="0"/>
              <a:t>roncus</a:t>
            </a:r>
            <a:r>
              <a:rPr lang="es-ES_tradnl" dirty="0" smtClean="0"/>
              <a:t> de predominio en base pulmonar izquierda.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Se realiza radiografía de tórax y TACAR torácico.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6" y="432241"/>
            <a:ext cx="9704143" cy="59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r="9956"/>
          <a:stretch/>
        </p:blipFill>
        <p:spPr>
          <a:xfrm>
            <a:off x="316451" y="955963"/>
            <a:ext cx="5338995" cy="47738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r="9971"/>
          <a:stretch/>
        </p:blipFill>
        <p:spPr>
          <a:xfrm>
            <a:off x="6184440" y="957332"/>
            <a:ext cx="5298999" cy="47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2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DIAGNÓSTICO</a:t>
            </a:r>
            <a:endParaRPr lang="es-ES_tradnl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31272" y="3051957"/>
            <a:ext cx="10295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charset="0"/>
              <a:buChar char="o"/>
            </a:pPr>
            <a:r>
              <a:rPr lang="es-ES_tradnl" dirty="0" err="1" smtClean="0"/>
              <a:t>Rx</a:t>
            </a:r>
            <a:r>
              <a:rPr lang="es-ES_tradnl" dirty="0" smtClean="0"/>
              <a:t> de tórax: aumento de densidad en LII. Lesión en LMD e infiltrado en LID.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TACAR torácico: consolidación en lóbulo superior y medio derecho con focos de atenuación en vidrio deslustrado. Consolidación en LII con </a:t>
            </a:r>
            <a:r>
              <a:rPr lang="es-ES_tradnl" dirty="0" err="1" smtClean="0"/>
              <a:t>broncograma</a:t>
            </a:r>
            <a:r>
              <a:rPr lang="es-ES_tradnl" dirty="0" smtClean="0"/>
              <a:t> aéreo.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Además del </a:t>
            </a:r>
            <a:r>
              <a:rPr lang="es-ES_tradnl" b="1" dirty="0" smtClean="0"/>
              <a:t>adenocarcinoma pulmonar</a:t>
            </a:r>
            <a:r>
              <a:rPr lang="es-ES_tradnl" dirty="0" smtClean="0"/>
              <a:t> ya conocido, el paciente presenta </a:t>
            </a:r>
            <a:r>
              <a:rPr lang="es-ES_tradnl" b="1" dirty="0" smtClean="0"/>
              <a:t>NEUMONÍA</a:t>
            </a:r>
            <a:r>
              <a:rPr lang="es-ES_tradnl" dirty="0" smtClean="0"/>
              <a:t>.</a:t>
            </a: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9894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Sala de reuniones 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75C2B3A-5160-4647-8643-BC107FDBC3E0}" vid="{6CC7F1CA-F512-1B4C-B70C-73BBD6CDBCB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27</TotalTime>
  <Words>260</Words>
  <Application>Microsoft Macintosh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</vt:lpstr>
      <vt:lpstr>Century Gothic</vt:lpstr>
      <vt:lpstr>Courier New</vt:lpstr>
      <vt:lpstr>Mangal</vt:lpstr>
      <vt:lpstr>Wingdings 3</vt:lpstr>
      <vt:lpstr>Arial</vt:lpstr>
      <vt:lpstr>Tema1</vt:lpstr>
      <vt:lpstr>TALLERES INTEGRADOS III: Diagnóstico a primera vista</vt:lpstr>
      <vt:lpstr>PRESENTACIÓN DEL CASO</vt:lpstr>
      <vt:lpstr>Presentación de PowerPoint</vt:lpstr>
      <vt:lpstr>Presentación de PowerPoint</vt:lpstr>
      <vt:lpstr>DIAGNÓSTICO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Diagnóstico a primera vista</dc:title>
  <dc:creator>Garcia Marin, Alicia</dc:creator>
  <cp:lastModifiedBy>Garcia Marin, Alicia</cp:lastModifiedBy>
  <cp:revision>3</cp:revision>
  <dcterms:created xsi:type="dcterms:W3CDTF">2019-04-14T16:48:51Z</dcterms:created>
  <dcterms:modified xsi:type="dcterms:W3CDTF">2019-04-14T17:16:42Z</dcterms:modified>
</cp:coreProperties>
</file>