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ADCBD-6A62-8F48-8D88-177F1E331FD2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E933-3469-7A40-928E-9B4D7AFFCF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305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Elipse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Elipse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Elipse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Elipse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a libre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_tradnl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Rectángulo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=""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_tradnl" noProof="0" smtClean="0"/>
              <a:t>Arrastre la imagen al marcador de posición o haga clic en el icono para agregarla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Marcador de posición de contenido 10">
            <a:extLst>
              <a:ext uri="{FF2B5EF4-FFF2-40B4-BE49-F238E27FC236}">
                <a16:creationId xmlns=""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título: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ñetas como iconos de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texto 9">
            <a:extLst>
              <a:ext uri="{FF2B5EF4-FFF2-40B4-BE49-F238E27FC236}">
                <a16:creationId xmlns=""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6" name="Marcador de posición de texto 9">
            <a:extLst>
              <a:ext uri="{FF2B5EF4-FFF2-40B4-BE49-F238E27FC236}">
                <a16:creationId xmlns=""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7" name="Marcador de posición de texto 9">
            <a:extLst>
              <a:ext uri="{FF2B5EF4-FFF2-40B4-BE49-F238E27FC236}">
                <a16:creationId xmlns=""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8" name="Marcador de posición de texto 9">
            <a:extLst>
              <a:ext uri="{FF2B5EF4-FFF2-40B4-BE49-F238E27FC236}">
                <a16:creationId xmlns=""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9" name="Marcador de posición de texto 9">
            <a:extLst>
              <a:ext uri="{FF2B5EF4-FFF2-40B4-BE49-F238E27FC236}">
                <a16:creationId xmlns=""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posición de imagen 13">
            <a:extLst>
              <a:ext uri="{FF2B5EF4-FFF2-40B4-BE49-F238E27FC236}">
                <a16:creationId xmlns=""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posición de imagen 13">
            <a:extLst>
              <a:ext uri="{FF2B5EF4-FFF2-40B4-BE49-F238E27FC236}">
                <a16:creationId xmlns=""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4" name="Marcador de posición de imagen 13">
            <a:extLst>
              <a:ext uri="{FF2B5EF4-FFF2-40B4-BE49-F238E27FC236}">
                <a16:creationId xmlns=""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6" name="Marcador de posición de imagen 13">
            <a:extLst>
              <a:ext uri="{FF2B5EF4-FFF2-40B4-BE49-F238E27FC236}">
                <a16:creationId xmlns=""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vertical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=""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=""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Elipse 2">
            <a:extLst>
              <a:ext uri="{FF2B5EF4-FFF2-40B4-BE49-F238E27FC236}">
                <a16:creationId xmlns=""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Marcador de posición de imagen 9">
            <a:extLst>
              <a:ext uri="{FF2B5EF4-FFF2-40B4-BE49-F238E27FC236}">
                <a16:creationId xmlns=""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=""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=""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=""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=""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=""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=""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9">
            <a:extLst>
              <a:ext uri="{FF2B5EF4-FFF2-40B4-BE49-F238E27FC236}">
                <a16:creationId xmlns=""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=""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=""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=""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=""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=""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=""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=""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ángulo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a libre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a libre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764D33-CE3D-3842-A15E-AF6CE2A0BC3D}" type="datetimeFigureOut">
              <a:rPr lang="es-ES_tradnl" smtClean="0"/>
              <a:t>15/4/19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22" name="Rectángulo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973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819973" y="1816924"/>
            <a:ext cx="8665939" cy="153541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s-ES_tradnl" sz="4800" dirty="0" smtClean="0"/>
              <a:t>TALLERES INTEGRADOS III:</a:t>
            </a:r>
            <a:br>
              <a:rPr lang="es-ES_tradnl" sz="4800" dirty="0" smtClean="0"/>
            </a:br>
            <a:r>
              <a:rPr lang="es-ES_tradnl" sz="4800" dirty="0" smtClean="0"/>
              <a:t>Diagnóstico a primera vista</a:t>
            </a:r>
            <a:endParaRPr lang="es-ES_tradnl" sz="4800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819973" y="3716976"/>
            <a:ext cx="8665939" cy="2016826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A</a:t>
            </a:r>
            <a:r>
              <a:rPr lang="es-ES_tradnl" b="1" cap="none" dirty="0" smtClean="0"/>
              <a:t>probado por Dr. </a:t>
            </a:r>
            <a:r>
              <a:rPr lang="es-ES_tradnl" b="1" cap="none" dirty="0" err="1" smtClean="0"/>
              <a:t>Jose</a:t>
            </a:r>
            <a:r>
              <a:rPr lang="es-ES_tradnl" b="1" cap="none" dirty="0" smtClean="0"/>
              <a:t> Ignacio Cameo Lorenzo</a:t>
            </a:r>
          </a:p>
          <a:p>
            <a:pPr algn="ctr"/>
            <a:r>
              <a:rPr lang="es-ES_tradnl" dirty="0" smtClean="0"/>
              <a:t>A</a:t>
            </a:r>
            <a:r>
              <a:rPr lang="es-ES_tradnl" cap="none" dirty="0" smtClean="0"/>
              <a:t>licia </a:t>
            </a:r>
            <a:r>
              <a:rPr lang="es-ES_tradnl" cap="none" dirty="0"/>
              <a:t>G</a:t>
            </a:r>
            <a:r>
              <a:rPr lang="es-ES_tradnl" cap="none" dirty="0" smtClean="0"/>
              <a:t>arcía </a:t>
            </a:r>
            <a:r>
              <a:rPr lang="es-ES_tradnl" cap="none" dirty="0"/>
              <a:t>M</a:t>
            </a:r>
            <a:r>
              <a:rPr lang="es-ES_tradnl" cap="none" dirty="0" smtClean="0"/>
              <a:t>arín (nº expediente: 1883)</a:t>
            </a:r>
          </a:p>
          <a:p>
            <a:pPr algn="ctr"/>
            <a:r>
              <a:rPr lang="es-ES_tradnl" cap="none" dirty="0"/>
              <a:t>S</a:t>
            </a:r>
            <a:r>
              <a:rPr lang="es-ES_tradnl" cap="none" dirty="0" smtClean="0"/>
              <a:t>ervicio de Digestivo </a:t>
            </a:r>
            <a:r>
              <a:rPr lang="mr-IN" dirty="0" smtClean="0"/>
              <a:t>–</a:t>
            </a:r>
            <a:r>
              <a:rPr lang="es-ES_tradnl" dirty="0" smtClean="0"/>
              <a:t> </a:t>
            </a:r>
            <a:r>
              <a:rPr lang="es-ES_tradnl" dirty="0" err="1" smtClean="0"/>
              <a:t>hgua</a:t>
            </a:r>
            <a:endParaRPr lang="es-ES_tradnl" dirty="0" smtClean="0"/>
          </a:p>
          <a:p>
            <a:pPr algn="ctr"/>
            <a:r>
              <a:rPr lang="es-ES_tradnl" dirty="0" smtClean="0"/>
              <a:t>C</a:t>
            </a:r>
            <a:r>
              <a:rPr lang="es-ES_tradnl" cap="none" dirty="0" smtClean="0"/>
              <a:t>urso </a:t>
            </a:r>
            <a:r>
              <a:rPr lang="es-ES_tradnl" dirty="0" smtClean="0"/>
              <a:t>2018/2019</a:t>
            </a:r>
            <a:endParaRPr lang="es-ES_tradnl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="" xmlns:a16="http://schemas.microsoft.com/office/drawing/2014/main" id="{681A38C4-E15D-AC45-9CC4-97F9C5CE9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31364" y="4393965"/>
            <a:ext cx="1597864" cy="18843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631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PRESENTACIÓN DEL CASO</a:t>
            </a:r>
            <a:endParaRPr lang="es-ES_tradn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36270" y="2956956"/>
            <a:ext cx="10664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Varón de </a:t>
            </a:r>
            <a:r>
              <a:rPr lang="es-ES_tradnl" b="1" dirty="0" smtClean="0"/>
              <a:t>74 años </a:t>
            </a:r>
            <a:r>
              <a:rPr lang="es-ES_tradnl" dirty="0" smtClean="0"/>
              <a:t>que acude por aparición de sangre en orina sin sintomatología digestiva. Se realiza </a:t>
            </a:r>
            <a:r>
              <a:rPr lang="es-ES_tradnl" b="1" dirty="0" smtClean="0"/>
              <a:t>sangre oculta en heces con resultado positivo </a:t>
            </a:r>
            <a:r>
              <a:rPr lang="es-ES_tradnl" dirty="0" smtClean="0"/>
              <a:t>(2903.0 </a:t>
            </a:r>
            <a:r>
              <a:rPr lang="es-ES_tradnl" dirty="0" err="1" smtClean="0"/>
              <a:t>ng</a:t>
            </a:r>
            <a:r>
              <a:rPr lang="es-ES_tradnl" dirty="0" smtClean="0"/>
              <a:t>/</a:t>
            </a:r>
            <a:r>
              <a:rPr lang="es-ES_tradnl" dirty="0" err="1" smtClean="0"/>
              <a:t>mL</a:t>
            </a:r>
            <a:r>
              <a:rPr lang="es-ES_tradnl" dirty="0" smtClean="0"/>
              <a:t>)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Se solicita colonoscopia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14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/>
          <a:stretch/>
        </p:blipFill>
        <p:spPr>
          <a:xfrm>
            <a:off x="2315686" y="617301"/>
            <a:ext cx="6531429" cy="57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DIAGNÓSTICO</a:t>
            </a:r>
            <a:endParaRPr lang="es-ES_tradn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43617" y="2802576"/>
            <a:ext cx="10770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Colonoscopia: A unos 8 cm de margen anal, encontramos una zona de mucosa circunferencial </a:t>
            </a:r>
            <a:r>
              <a:rPr lang="es-ES_tradnl" dirty="0" err="1" smtClean="0"/>
              <a:t>sobreelevada</a:t>
            </a:r>
            <a:r>
              <a:rPr lang="es-ES_tradnl" dirty="0" smtClean="0"/>
              <a:t>, con mucosa ulcerada y dura al tacto, que </a:t>
            </a:r>
            <a:r>
              <a:rPr lang="es-ES_tradnl" dirty="0" err="1" smtClean="0"/>
              <a:t>estenosa</a:t>
            </a:r>
            <a:r>
              <a:rPr lang="es-ES_tradnl" dirty="0" smtClean="0"/>
              <a:t> la luz y no permite el paso con el </a:t>
            </a:r>
            <a:r>
              <a:rPr lang="es-ES_tradnl" dirty="0" err="1" smtClean="0"/>
              <a:t>colonoscopio</a:t>
            </a:r>
            <a:r>
              <a:rPr lang="es-ES_tradnl" dirty="0" smtClean="0"/>
              <a:t>. Compatible con neoplasia </a:t>
            </a:r>
            <a:r>
              <a:rPr lang="es-ES_tradnl" dirty="0" err="1" smtClean="0"/>
              <a:t>colónica</a:t>
            </a:r>
            <a:r>
              <a:rPr lang="es-ES_tradnl" dirty="0" smtClean="0"/>
              <a:t> </a:t>
            </a:r>
            <a:r>
              <a:rPr lang="es-ES_tradnl" dirty="0" err="1" smtClean="0"/>
              <a:t>estenosante</a:t>
            </a:r>
            <a:r>
              <a:rPr lang="es-ES_tradnl" dirty="0" smtClean="0"/>
              <a:t>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Se toman biopsias y se remite a CCEE de alto riesgo.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/>
          </a:p>
          <a:p>
            <a:pPr marL="285750" indent="-285750" algn="just">
              <a:buFont typeface="Courier New" charset="0"/>
              <a:buChar char="o"/>
            </a:pPr>
            <a:r>
              <a:rPr lang="es-ES_tradnl" b="1" dirty="0" smtClean="0"/>
              <a:t>NEOPLASIA RECTAL ESTENOSANTE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26608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ersonalizar 1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6BADF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Sala de reuniones 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75C2B3A-5160-4647-8643-BC107FDBC3E0}" vid="{6CC7F1CA-F512-1B4C-B70C-73BBD6CDBC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28</TotalTime>
  <Words>124</Words>
  <Application>Microsoft Macintosh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Mangal</vt:lpstr>
      <vt:lpstr>Wingdings 3</vt:lpstr>
      <vt:lpstr>Tema1</vt:lpstr>
      <vt:lpstr>TALLERES INTEGRADOS III: Diagnóstico a primera vista</vt:lpstr>
      <vt:lpstr>PRESENTACIÓN DEL CASO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Diagnóstico a primera vista</dc:title>
  <dc:creator>Garcia Marin, Alicia</dc:creator>
  <cp:lastModifiedBy>Garcia Marin, Alicia</cp:lastModifiedBy>
  <cp:revision>3</cp:revision>
  <dcterms:created xsi:type="dcterms:W3CDTF">2019-04-14T17:17:04Z</dcterms:created>
  <dcterms:modified xsi:type="dcterms:W3CDTF">2019-04-15T14:22:27Z</dcterms:modified>
</cp:coreProperties>
</file>