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ADCBD-6A62-8F48-8D88-177F1E331FD2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E933-3469-7A40-928E-9B4D7AFFCF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305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Elipse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orma libre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_tradnl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_tradnl" noProof="0" smtClean="0"/>
              <a:t>Arrastre la imagen al marcador de posición o haga clic en el icono para agregarla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xmlns="" id="{B50BDD93-02DA-4B21-9556-FA8B9894F9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título: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ñetas como iconos de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xmlns="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6" name="Marcador de posición de texto 9">
            <a:extLst>
              <a:ext uri="{FF2B5EF4-FFF2-40B4-BE49-F238E27FC236}">
                <a16:creationId xmlns:a16="http://schemas.microsoft.com/office/drawing/2014/main" xmlns="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7" name="Marcador de posición de texto 9">
            <a:extLst>
              <a:ext uri="{FF2B5EF4-FFF2-40B4-BE49-F238E27FC236}">
                <a16:creationId xmlns:a16="http://schemas.microsoft.com/office/drawing/2014/main" xmlns="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8" name="Marcador de posición de texto 9">
            <a:extLst>
              <a:ext uri="{FF2B5EF4-FFF2-40B4-BE49-F238E27FC236}">
                <a16:creationId xmlns:a16="http://schemas.microsoft.com/office/drawing/2014/main" xmlns="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sp>
        <p:nvSpPr>
          <p:cNvPr id="19" name="Marcador de posición de texto 9">
            <a:extLst>
              <a:ext uri="{FF2B5EF4-FFF2-40B4-BE49-F238E27FC236}">
                <a16:creationId xmlns:a16="http://schemas.microsoft.com/office/drawing/2014/main" xmlns="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Elemento de texto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xmlns="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xmlns="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posición de imagen 13">
            <a:extLst>
              <a:ext uri="{FF2B5EF4-FFF2-40B4-BE49-F238E27FC236}">
                <a16:creationId xmlns:a16="http://schemas.microsoft.com/office/drawing/2014/main" xmlns="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:a16="http://schemas.microsoft.com/office/drawing/2014/main" xmlns="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6" name="Marcador de posición de imagen 13">
            <a:extLst>
              <a:ext uri="{FF2B5EF4-FFF2-40B4-BE49-F238E27FC236}">
                <a16:creationId xmlns:a16="http://schemas.microsoft.com/office/drawing/2014/main" xmlns="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B8ACAEC3-8D8C-3848-8630-7A0DFF3F6116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D58C6160-632A-B540-A7E5-81F40CEC1FE7}"/>
              </a:ext>
            </a:extLst>
          </p:cNvPr>
          <p:cNvSpPr>
            <a:spLocks noChangeAspect="1"/>
          </p:cNvSpPr>
          <p:nvPr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xmlns="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7215E544-9553-AC42-B5C3-F7AE9AD6D815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F76E934A-C634-DF4D-992A-6E01917693AD}"/>
              </a:ext>
            </a:extLst>
          </p:cNvPr>
          <p:cNvSpPr>
            <a:spLocks noChangeAspect="1"/>
          </p:cNvSpPr>
          <p:nvPr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Marcador de posición de imagen 9">
            <a:extLst>
              <a:ext uri="{FF2B5EF4-FFF2-40B4-BE49-F238E27FC236}">
                <a16:creationId xmlns:a16="http://schemas.microsoft.com/office/drawing/2014/main" xmlns="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86F73ED6-3B3B-5A45-912C-FCFD7D53593C}"/>
              </a:ext>
            </a:extLst>
          </p:cNvPr>
          <p:cNvSpPr>
            <a:spLocks noChangeAspect="1"/>
          </p:cNvSpPr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xmlns="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36215321-76D7-AD41-B779-DE347C617DB3}"/>
              </a:ext>
            </a:extLst>
          </p:cNvPr>
          <p:cNvSpPr>
            <a:spLocks noChangeAspect="1"/>
          </p:cNvSpPr>
          <p:nvPr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viñetas icon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Marcador de posición de imagen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32" name="Marcador de posición de imagen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viñetas icon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F625DE42-6A2A-D745-B1F8-2AF2793533BE}"/>
              </a:ext>
            </a:extLst>
          </p:cNvPr>
          <p:cNvSpPr>
            <a:spLocks noChangeAspect="1"/>
          </p:cNvSpPr>
          <p:nvPr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3" name="Marcador de posición de imagen 9">
            <a:extLst>
              <a:ext uri="{FF2B5EF4-FFF2-40B4-BE49-F238E27FC236}">
                <a16:creationId xmlns:a16="http://schemas.microsoft.com/office/drawing/2014/main" xmlns="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75F8797D-AFBD-534A-AC82-DE2B7BAECE83}"/>
              </a:ext>
            </a:extLst>
          </p:cNvPr>
          <p:cNvSpPr>
            <a:spLocks noChangeAspect="1"/>
          </p:cNvSpPr>
          <p:nvPr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9">
            <a:extLst>
              <a:ext uri="{FF2B5EF4-FFF2-40B4-BE49-F238E27FC236}">
                <a16:creationId xmlns:a16="http://schemas.microsoft.com/office/drawing/2014/main" xmlns="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orma libre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es-ES_tradnl" noProof="0" smtClean="0"/>
              <a:t>Clic para editar título</a:t>
            </a:r>
            <a:endParaRPr lang="es-ES" noProof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18" name="Marcador de posición de texto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6" name="Marcador de posición de texto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8" name="Marcador de posición de texto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es-ES" noProof="0"/>
              <a:t>Editar descripción de la viñeta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73963115-25B3-494B-9A13-AC92EFE94C09}"/>
              </a:ext>
            </a:extLst>
          </p:cNvPr>
          <p:cNvSpPr>
            <a:spLocks noChangeAspect="1"/>
          </p:cNvSpPr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9">
            <a:extLst>
              <a:ext uri="{FF2B5EF4-FFF2-40B4-BE49-F238E27FC236}">
                <a16:creationId xmlns:a16="http://schemas.microsoft.com/office/drawing/2014/main" xmlns="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43E569D5-DC38-7C46-95CD-ACFBFBF591A2}"/>
              </a:ext>
            </a:extLst>
          </p:cNvPr>
          <p:cNvSpPr>
            <a:spLocks noChangeAspect="1"/>
          </p:cNvSpPr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4" name="Marcador de posición de imagen 9">
            <a:extLst>
              <a:ext uri="{FF2B5EF4-FFF2-40B4-BE49-F238E27FC236}">
                <a16:creationId xmlns:a16="http://schemas.microsoft.com/office/drawing/2014/main" xmlns="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es-ES" noProof="0"/>
              <a:t>Seleccionar el icono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ángulo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764D33-CE3D-3842-A15E-AF6CE2A0BC3D}" type="datetimeFigureOut">
              <a:rPr lang="es-ES_tradnl" smtClean="0"/>
              <a:t>14/4/19</a:t>
            </a:fld>
            <a:endParaRPr lang="es-ES_tradnl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9C1C69B-690E-F142-BF61-973EFBE1298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73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1819973" y="1816924"/>
            <a:ext cx="8665939" cy="153541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s-ES_tradnl" sz="4800" dirty="0" smtClean="0"/>
              <a:t>TALLERES INTEGRADOS III:</a:t>
            </a:r>
            <a:br>
              <a:rPr lang="es-ES_tradnl" sz="4800" dirty="0" smtClean="0"/>
            </a:br>
            <a:r>
              <a:rPr lang="es-ES_tradnl" sz="4800" dirty="0" smtClean="0"/>
              <a:t>Diagnóstico a primera vista</a:t>
            </a:r>
            <a:endParaRPr lang="es-ES_tradnl" sz="48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819973" y="3716976"/>
            <a:ext cx="8665939" cy="2016826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A</a:t>
            </a:r>
            <a:r>
              <a:rPr lang="es-ES_tradnl" b="1" cap="none" dirty="0" smtClean="0"/>
              <a:t>probado por Dr. </a:t>
            </a:r>
            <a:r>
              <a:rPr lang="es-ES_tradnl" b="1" cap="none" dirty="0" err="1" smtClean="0"/>
              <a:t>Jose</a:t>
            </a:r>
            <a:r>
              <a:rPr lang="es-ES_tradnl" b="1" cap="none" dirty="0" smtClean="0"/>
              <a:t> Ignacio Cameo Lorenzo</a:t>
            </a:r>
          </a:p>
          <a:p>
            <a:pPr algn="ctr"/>
            <a:r>
              <a:rPr lang="es-ES_tradnl" dirty="0" smtClean="0"/>
              <a:t>A</a:t>
            </a:r>
            <a:r>
              <a:rPr lang="es-ES_tradnl" cap="none" dirty="0" smtClean="0"/>
              <a:t>licia </a:t>
            </a:r>
            <a:r>
              <a:rPr lang="es-ES_tradnl" cap="none" dirty="0"/>
              <a:t>G</a:t>
            </a:r>
            <a:r>
              <a:rPr lang="es-ES_tradnl" cap="none" dirty="0" smtClean="0"/>
              <a:t>arcía </a:t>
            </a:r>
            <a:r>
              <a:rPr lang="es-ES_tradnl" cap="none" dirty="0"/>
              <a:t>M</a:t>
            </a:r>
            <a:r>
              <a:rPr lang="es-ES_tradnl" cap="none" dirty="0" smtClean="0"/>
              <a:t>arín (nº expediente: 1883)</a:t>
            </a:r>
          </a:p>
          <a:p>
            <a:pPr algn="ctr"/>
            <a:r>
              <a:rPr lang="es-ES_tradnl" cap="none" dirty="0"/>
              <a:t>S</a:t>
            </a:r>
            <a:r>
              <a:rPr lang="es-ES_tradnl" cap="none" dirty="0" smtClean="0"/>
              <a:t>ervicio de Digestivo </a:t>
            </a:r>
            <a:r>
              <a:rPr lang="mr-IN" dirty="0" smtClean="0"/>
              <a:t>–</a:t>
            </a:r>
            <a:r>
              <a:rPr lang="es-ES_tradnl" dirty="0" smtClean="0"/>
              <a:t> </a:t>
            </a:r>
            <a:r>
              <a:rPr lang="es-ES_tradnl" dirty="0" err="1" smtClean="0"/>
              <a:t>hgua</a:t>
            </a:r>
            <a:endParaRPr lang="es-ES_tradnl" dirty="0" smtClean="0"/>
          </a:p>
          <a:p>
            <a:pPr algn="ctr"/>
            <a:r>
              <a:rPr lang="es-ES_tradnl" dirty="0" smtClean="0"/>
              <a:t>C</a:t>
            </a:r>
            <a:r>
              <a:rPr lang="es-ES_tradnl" cap="none" dirty="0" smtClean="0"/>
              <a:t>urso </a:t>
            </a:r>
            <a:r>
              <a:rPr lang="es-ES_tradnl" dirty="0" smtClean="0"/>
              <a:t>2018/2019</a:t>
            </a:r>
            <a:endParaRPr lang="es-ES_tradnl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681A38C4-E15D-AC45-9CC4-97F9C5CE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31364" y="4393965"/>
            <a:ext cx="1597864" cy="18843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631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PRESENTACIÓN DEL CASO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70016" y="2980706"/>
            <a:ext cx="110321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Mujer de </a:t>
            </a:r>
            <a:r>
              <a:rPr lang="es-ES_tradnl" b="1" dirty="0" smtClean="0"/>
              <a:t>86 años </a:t>
            </a:r>
            <a:r>
              <a:rPr lang="es-ES_tradnl" dirty="0" smtClean="0"/>
              <a:t>que acude por </a:t>
            </a:r>
            <a:r>
              <a:rPr lang="es-ES_tradnl" b="1" dirty="0" err="1" smtClean="0"/>
              <a:t>hematoquecia</a:t>
            </a:r>
            <a:r>
              <a:rPr lang="es-ES_tradnl" dirty="0" smtClean="0"/>
              <a:t> de dos meses de evolución. No dolor abdominal, náuseas ni vómitos. </a:t>
            </a:r>
            <a:r>
              <a:rPr lang="es-ES_tradnl" b="1" dirty="0" err="1" smtClean="0"/>
              <a:t>Hiporexia</a:t>
            </a:r>
            <a:r>
              <a:rPr lang="es-ES_tradnl" b="1" dirty="0" smtClean="0"/>
              <a:t>, pérdida de peso y deterioro del estado general.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b="1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Antecedentes personales: E. Alzheimer. Dependiente para las ABVD.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EF: TA 101/73 </a:t>
            </a:r>
            <a:r>
              <a:rPr lang="es-ES_tradnl" dirty="0" err="1" smtClean="0"/>
              <a:t>mmHg</a:t>
            </a:r>
            <a:r>
              <a:rPr lang="es-ES_tradnl" dirty="0" smtClean="0"/>
              <a:t>, </a:t>
            </a:r>
            <a:r>
              <a:rPr lang="es-ES_tradnl" dirty="0" err="1" smtClean="0"/>
              <a:t>Tª</a:t>
            </a:r>
            <a:r>
              <a:rPr lang="es-ES_tradnl" dirty="0" smtClean="0"/>
              <a:t> 36.5ºC, FC 86 </a:t>
            </a:r>
            <a:r>
              <a:rPr lang="es-ES_tradnl" dirty="0" err="1" smtClean="0"/>
              <a:t>lpm</a:t>
            </a:r>
            <a:r>
              <a:rPr lang="es-ES_tradnl" dirty="0" smtClean="0"/>
              <a:t>, SatO2 100%. Consciente y orientada. </a:t>
            </a:r>
            <a:r>
              <a:rPr lang="es-ES_tradnl" dirty="0" err="1" smtClean="0"/>
              <a:t>Normohidratada</a:t>
            </a:r>
            <a:r>
              <a:rPr lang="es-ES_tradnl" dirty="0" smtClean="0"/>
              <a:t>, </a:t>
            </a:r>
            <a:r>
              <a:rPr lang="es-ES_tradnl" dirty="0" err="1" smtClean="0"/>
              <a:t>normoperfundida</a:t>
            </a:r>
            <a:r>
              <a:rPr lang="es-ES_tradnl" dirty="0" smtClean="0"/>
              <a:t> y </a:t>
            </a:r>
            <a:r>
              <a:rPr lang="es-ES_tradnl" dirty="0" err="1" smtClean="0"/>
              <a:t>normocoloreada</a:t>
            </a:r>
            <a:r>
              <a:rPr lang="es-ES_tradnl" dirty="0" smtClean="0"/>
              <a:t>. Abdomen blando y </a:t>
            </a:r>
            <a:r>
              <a:rPr lang="es-ES_tradnl" dirty="0" err="1" smtClean="0"/>
              <a:t>depresible</a:t>
            </a:r>
            <a:r>
              <a:rPr lang="es-ES_tradnl" dirty="0" smtClean="0"/>
              <a:t>, no doloroso a la palpación. No masas ni </a:t>
            </a:r>
            <a:r>
              <a:rPr lang="es-ES_tradnl" dirty="0" err="1" smtClean="0"/>
              <a:t>visceromegalias</a:t>
            </a:r>
            <a:r>
              <a:rPr lang="es-ES_tradnl" dirty="0" smtClean="0"/>
              <a:t> palpables. No signos de irritación peritoneal. Murphy y </a:t>
            </a:r>
            <a:r>
              <a:rPr lang="es-ES_tradnl" dirty="0" err="1" smtClean="0"/>
              <a:t>Blumberg</a:t>
            </a:r>
            <a:r>
              <a:rPr lang="es-ES_tradnl" dirty="0" smtClean="0"/>
              <a:t> negativos. Tacto rectal: hemorroides externas sin signos de trombosis. Esfínter hipertónico, tacto rectal doloroso con imposibilidad de exploración completa. Dedil con </a:t>
            </a:r>
            <a:r>
              <a:rPr lang="es-ES_tradnl" dirty="0" err="1" smtClean="0"/>
              <a:t>hematoquecia</a:t>
            </a:r>
            <a:r>
              <a:rPr lang="es-ES_tradnl" dirty="0" smtClean="0"/>
              <a:t>. 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Se realiza un TAC </a:t>
            </a:r>
            <a:r>
              <a:rPr lang="es-ES_tradnl" dirty="0" err="1" smtClean="0"/>
              <a:t>abdomino</a:t>
            </a:r>
            <a:r>
              <a:rPr lang="es-ES_tradnl" dirty="0" smtClean="0"/>
              <a:t>-pélvico con contraste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14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65" y="455796"/>
            <a:ext cx="6262134" cy="59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62" y="273635"/>
            <a:ext cx="7006442" cy="6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DIAGNÓSTICO</a:t>
            </a:r>
            <a:endParaRPr lang="es-ES_tradnl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41267" y="3526972"/>
            <a:ext cx="11234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charset="0"/>
              <a:buChar char="o"/>
            </a:pPr>
            <a:r>
              <a:rPr lang="es-ES_tradnl" dirty="0" smtClean="0"/>
              <a:t>TAC </a:t>
            </a:r>
            <a:r>
              <a:rPr lang="es-ES_tradnl" dirty="0" err="1" smtClean="0"/>
              <a:t>abdomino</a:t>
            </a:r>
            <a:r>
              <a:rPr lang="es-ES_tradnl" dirty="0" smtClean="0"/>
              <a:t>-pélvico con contraste: carcinoma rectal localmente avanzado con muy probable infiltración de cara posterior de vagina e hígado </a:t>
            </a:r>
            <a:r>
              <a:rPr lang="es-ES_tradnl" dirty="0" err="1" smtClean="0"/>
              <a:t>multimetastásico</a:t>
            </a:r>
            <a:r>
              <a:rPr lang="es-ES_tradnl" dirty="0" smtClean="0"/>
              <a:t> (T4M2N1- estadio IV)</a:t>
            </a:r>
          </a:p>
          <a:p>
            <a:pPr marL="285750" indent="-285750" algn="just">
              <a:buFont typeface="Courier New" charset="0"/>
              <a:buChar char="o"/>
            </a:pPr>
            <a:endParaRPr lang="es-ES_tradnl" dirty="0"/>
          </a:p>
          <a:p>
            <a:pPr marL="285750" indent="-285750" algn="just">
              <a:buFont typeface="Courier New" charset="0"/>
              <a:buChar char="o"/>
            </a:pPr>
            <a:endParaRPr lang="es-ES_tradnl" dirty="0" smtClean="0"/>
          </a:p>
          <a:p>
            <a:pPr marL="285750" indent="-285750" algn="just">
              <a:buFont typeface="Courier New" charset="0"/>
              <a:buChar char="o"/>
            </a:pPr>
            <a:r>
              <a:rPr lang="es-ES_tradnl" b="1" dirty="0" smtClean="0"/>
              <a:t>CARCINOMA RECTAL LOCALMENTE AVANZADO CON METÁSTASIS A DISTANCIA </a:t>
            </a:r>
            <a:r>
              <a:rPr lang="es-ES_tradnl" dirty="0" smtClean="0"/>
              <a:t>(EN HÍGADO)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60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ersonalizar 1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6BADF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Sala de reuniones 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75C2B3A-5160-4647-8643-BC107FDBC3E0}" vid="{6CC7F1CA-F512-1B4C-B70C-73BBD6CDBC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63</TotalTime>
  <Words>202</Words>
  <Application>Microsoft Macintosh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Century Gothic</vt:lpstr>
      <vt:lpstr>Courier New</vt:lpstr>
      <vt:lpstr>Mangal</vt:lpstr>
      <vt:lpstr>Wingdings 3</vt:lpstr>
      <vt:lpstr>Arial</vt:lpstr>
      <vt:lpstr>Tema1</vt:lpstr>
      <vt:lpstr>TALLERES INTEGRADOS III: Diagnóstico a primera vista</vt:lpstr>
      <vt:lpstr>PRESENTACIÓN DEL CASO</vt:lpstr>
      <vt:lpstr>Presentación de PowerPoint</vt:lpstr>
      <vt:lpstr>Presentación de PowerPoint</vt:lpstr>
      <vt:lpstr>DIAGNÓSTICO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Diagnóstico a primera vista</dc:title>
  <dc:creator>Garcia Marin, Alicia</dc:creator>
  <cp:lastModifiedBy>Garcia Marin, Alicia</cp:lastModifiedBy>
  <cp:revision>6</cp:revision>
  <dcterms:created xsi:type="dcterms:W3CDTF">2019-04-14T17:17:04Z</dcterms:created>
  <dcterms:modified xsi:type="dcterms:W3CDTF">2019-04-14T18:32:46Z</dcterms:modified>
</cp:coreProperties>
</file>