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F263-3C86-4D6A-BDED-2D89E04ECA2D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03C2-CEC5-46DF-AAE1-61C5644190D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2243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F263-3C86-4D6A-BDED-2D89E04ECA2D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03C2-CEC5-46DF-AAE1-61C5644190D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5303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F263-3C86-4D6A-BDED-2D89E04ECA2D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03C2-CEC5-46DF-AAE1-61C5644190D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8922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F263-3C86-4D6A-BDED-2D89E04ECA2D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03C2-CEC5-46DF-AAE1-61C5644190D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4943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F263-3C86-4D6A-BDED-2D89E04ECA2D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03C2-CEC5-46DF-AAE1-61C5644190D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134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F263-3C86-4D6A-BDED-2D89E04ECA2D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03C2-CEC5-46DF-AAE1-61C5644190D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0231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F263-3C86-4D6A-BDED-2D89E04ECA2D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03C2-CEC5-46DF-AAE1-61C5644190D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157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F263-3C86-4D6A-BDED-2D89E04ECA2D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03C2-CEC5-46DF-AAE1-61C5644190D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1944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F263-3C86-4D6A-BDED-2D89E04ECA2D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03C2-CEC5-46DF-AAE1-61C5644190D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7354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F263-3C86-4D6A-BDED-2D89E04ECA2D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03C2-CEC5-46DF-AAE1-61C5644190D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7758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F263-3C86-4D6A-BDED-2D89E04ECA2D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03C2-CEC5-46DF-AAE1-61C5644190D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492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EF263-3C86-4D6A-BDED-2D89E04ECA2D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D03C2-CEC5-46DF-AAE1-61C5644190D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131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32522" y="-150226"/>
            <a:ext cx="4005330" cy="1081825"/>
          </a:xfrm>
        </p:spPr>
        <p:txBody>
          <a:bodyPr>
            <a:normAutofit/>
          </a:bodyPr>
          <a:lstStyle/>
          <a:p>
            <a:r>
              <a:rPr lang="es-ES" sz="5400" b="1" dirty="0" smtClean="0"/>
              <a:t>Caso Clínico</a:t>
            </a:r>
            <a:endParaRPr lang="es-ES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9194" y="772574"/>
            <a:ext cx="11822806" cy="6317340"/>
          </a:xfrm>
        </p:spPr>
        <p:txBody>
          <a:bodyPr>
            <a:normAutofit fontScale="25000" lnSpcReduction="20000"/>
          </a:bodyPr>
          <a:lstStyle/>
          <a:p>
            <a:pPr algn="l"/>
            <a:endParaRPr lang="es-ES" sz="4600" dirty="0" smtClean="0"/>
          </a:p>
          <a:p>
            <a:pPr algn="l"/>
            <a:r>
              <a:rPr lang="es-ES" sz="5600" b="1" u="sng" dirty="0" smtClean="0"/>
              <a:t>Motivo de ingreso</a:t>
            </a:r>
            <a:r>
              <a:rPr lang="es-ES" sz="5600" dirty="0" smtClean="0"/>
              <a:t>:</a:t>
            </a:r>
            <a:r>
              <a:rPr lang="es-ES" sz="5600" dirty="0"/>
              <a:t> </a:t>
            </a:r>
            <a:r>
              <a:rPr lang="es-ES" sz="5600" dirty="0" smtClean="0"/>
              <a:t>Dolor en ingle derecha</a:t>
            </a:r>
          </a:p>
          <a:p>
            <a:pPr algn="l"/>
            <a:r>
              <a:rPr lang="es-ES" sz="5600" b="1" u="sng" dirty="0" smtClean="0"/>
              <a:t>Antecedentes personales</a:t>
            </a:r>
          </a:p>
          <a:p>
            <a:pPr algn="l"/>
            <a:r>
              <a:rPr lang="es-ES" sz="5600" dirty="0" smtClean="0"/>
              <a:t>-No RAMc. No HTA, No DM, No DLP</a:t>
            </a:r>
          </a:p>
          <a:p>
            <a:pPr algn="l"/>
            <a:r>
              <a:rPr lang="es-ES" sz="5600" dirty="0" smtClean="0"/>
              <a:t>-Intervenciones quirúrgicas: Histerectomia+doble anexectomía+linfadenectomia 2012</a:t>
            </a:r>
          </a:p>
          <a:p>
            <a:pPr algn="l"/>
            <a:r>
              <a:rPr lang="es-ES" sz="5600" dirty="0" smtClean="0"/>
              <a:t>-Tto. Habitual: Omeprazol 20 mg 1 comprimido al día</a:t>
            </a:r>
            <a:endParaRPr lang="es-ES" sz="5600" dirty="0"/>
          </a:p>
          <a:p>
            <a:pPr algn="l"/>
            <a:r>
              <a:rPr lang="es-ES" sz="5600" b="1" u="sng" dirty="0" smtClean="0"/>
              <a:t>Historia oncológica:</a:t>
            </a:r>
          </a:p>
          <a:p>
            <a:pPr algn="l"/>
            <a:r>
              <a:rPr lang="es-ES" sz="5600" dirty="0" smtClean="0"/>
              <a:t>Paciente de 50 años de edad diagnosticada de ADENOCARCINOMA ENDOMETRIO pT1bN0M0 diagnosticada en 2012, quirúrgicas: Histerectomia+doble anexectomía+linfadenectomia  RT+Braqui Adyuvante. Seguimiento en CE de Oncología Medica hasta alta en Tto:Intervenciones2018</a:t>
            </a:r>
          </a:p>
          <a:p>
            <a:pPr algn="l"/>
            <a:r>
              <a:rPr lang="es-ES" sz="5600" b="1" u="sng" dirty="0" smtClean="0"/>
              <a:t>Enfermedad o proceso actual</a:t>
            </a:r>
          </a:p>
          <a:p>
            <a:pPr algn="l"/>
            <a:r>
              <a:rPr lang="es-ES" sz="5600" dirty="0" smtClean="0"/>
              <a:t>Paciente de 50 años que ingresa en el servicio de medicina interna por coxalgia con mal manejo del dolor de varios meses e impotencia funcional en las ultimas semanas. Interconsulta en oncología tras lesión sospechosa puesta de manifiesto en radiología simple de pelvis</a:t>
            </a:r>
          </a:p>
          <a:p>
            <a:pPr algn="l"/>
            <a:r>
              <a:rPr lang="es-ES" sz="5600" b="1" u="sng" dirty="0" smtClean="0"/>
              <a:t>Exploración física</a:t>
            </a:r>
          </a:p>
          <a:p>
            <a:pPr algn="l"/>
            <a:r>
              <a:rPr lang="es-ES" sz="5600" dirty="0" smtClean="0"/>
              <a:t>-IK 100. CYO. NC. NH. Eupneico sin O2 suplementario</a:t>
            </a:r>
          </a:p>
          <a:p>
            <a:pPr algn="l"/>
            <a:r>
              <a:rPr lang="es-ES" sz="5600" dirty="0" smtClean="0"/>
              <a:t>AC: Rítmica, no soplos       AP: mvc, no estertores        ABM: Blando y depresible. No masas ni megalias palpables. No signos de irritación peritoneal</a:t>
            </a:r>
          </a:p>
          <a:p>
            <a:pPr algn="l"/>
            <a:r>
              <a:rPr lang="es-ES" sz="5600" dirty="0" smtClean="0"/>
              <a:t>No edemas en MMII</a:t>
            </a:r>
          </a:p>
          <a:p>
            <a:pPr algn="l"/>
            <a:r>
              <a:rPr lang="es-ES" sz="5600" dirty="0" smtClean="0"/>
              <a:t>Dolor de ingle derecha e impotencia funcional, fuerza 3/5 (limitación por dolor)</a:t>
            </a:r>
          </a:p>
          <a:p>
            <a:pPr algn="l"/>
            <a:r>
              <a:rPr lang="es-ES" sz="5600" dirty="0" smtClean="0"/>
              <a:t>No focalidad neurológica</a:t>
            </a:r>
          </a:p>
          <a:p>
            <a:pPr algn="l"/>
            <a:r>
              <a:rPr lang="es-ES" sz="5600" b="1" u="sng" dirty="0" smtClean="0"/>
              <a:t>Pruebas complementarias</a:t>
            </a:r>
          </a:p>
          <a:p>
            <a:pPr algn="l"/>
            <a:r>
              <a:rPr lang="es-ES" sz="5600" dirty="0" smtClean="0"/>
              <a:t>BQ: Normal        HG: 10.7 Hb, resto normal      Coagulación normal</a:t>
            </a:r>
          </a:p>
          <a:p>
            <a:pPr algn="l"/>
            <a:r>
              <a:rPr lang="es-ES" sz="5600" dirty="0" smtClean="0"/>
              <a:t>Rx AP pelvis y axial cadera derecha; hiperdensidad en pelvis derecha</a:t>
            </a:r>
          </a:p>
          <a:p>
            <a:pPr algn="l"/>
            <a:r>
              <a:rPr lang="es-ES" sz="5600" dirty="0" smtClean="0"/>
              <a:t>PET-TAC: alta densidad y captación en pelvis derecha</a:t>
            </a:r>
          </a:p>
          <a:p>
            <a:endParaRPr lang="es-ES" sz="4800" dirty="0" smtClean="0"/>
          </a:p>
          <a:p>
            <a:endParaRPr lang="es-ES" sz="48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3795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82" y="228600"/>
            <a:ext cx="10771018" cy="6483927"/>
          </a:xfrm>
        </p:spPr>
      </p:pic>
    </p:spTree>
    <p:extLst>
      <p:ext uri="{BB962C8B-B14F-4D97-AF65-F5344CB8AC3E}">
        <p14:creationId xmlns:p14="http://schemas.microsoft.com/office/powerpoint/2010/main" val="208213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99" r="2116" b="-3472"/>
          <a:stretch/>
        </p:blipFill>
        <p:spPr>
          <a:xfrm>
            <a:off x="1336994" y="166253"/>
            <a:ext cx="9615026" cy="6904881"/>
          </a:xfrm>
        </p:spPr>
      </p:pic>
    </p:spTree>
    <p:extLst>
      <p:ext uri="{BB962C8B-B14F-4D97-AF65-F5344CB8AC3E}">
        <p14:creationId xmlns:p14="http://schemas.microsoft.com/office/powerpoint/2010/main" val="4034134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Diagnóstico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815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 smtClean="0"/>
              <a:t>OSTEOSARCOMA PRIMARIO VS METASTASIS OSEAS DE CARCINOMA ENDOMETRIAL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28121891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237</Words>
  <Application>Microsoft Office PowerPoint</Application>
  <PresentationFormat>Panorámica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Caso Clínico</vt:lpstr>
      <vt:lpstr>Presentación de PowerPoint</vt:lpstr>
      <vt:lpstr>Presentación de PowerPoint</vt:lpstr>
      <vt:lpstr>Diagnóstico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</dc:title>
  <dc:creator>abel gomez</dc:creator>
  <cp:lastModifiedBy>abel gomez</cp:lastModifiedBy>
  <cp:revision>7</cp:revision>
  <dcterms:created xsi:type="dcterms:W3CDTF">2019-04-05T08:08:44Z</dcterms:created>
  <dcterms:modified xsi:type="dcterms:W3CDTF">2019-04-09T20:02:46Z</dcterms:modified>
</cp:coreProperties>
</file>