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7" r:id="rId2"/>
    <p:sldId id="259" r:id="rId3"/>
    <p:sldId id="261" r:id="rId4"/>
    <p:sldId id="269" r:id="rId5"/>
    <p:sldId id="270" r:id="rId6"/>
    <p:sldId id="27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3"/>
  </p:normalViewPr>
  <p:slideViewPr>
    <p:cSldViewPr snapToGrid="0" snapToObjects="1">
      <p:cViewPr varScale="1">
        <p:scale>
          <a:sx n="76" d="100"/>
          <a:sy n="76"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EA4B842-762F-FF4B-8FD9-4F0E120DFBBC}" type="datetimeFigureOut">
              <a:rPr lang="es-ES" smtClean="0"/>
              <a:t>7/4/19</a:t>
            </a:fld>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175294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93845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74783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FE0C017A-952E-DD4B-848E-1A0025CD0572}" type="slidenum">
              <a:rPr lang="es-ES" smtClean="0"/>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201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64652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5EA4B842-762F-FF4B-8FD9-4F0E120DFBBC}" type="datetimeFigureOut">
              <a:rPr lang="es-ES" smtClean="0"/>
              <a:t>7/4/19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131514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5EA4B842-762F-FF4B-8FD9-4F0E120DFBBC}" type="datetimeFigureOut">
              <a:rPr lang="es-ES" smtClean="0"/>
              <a:t>7/4/19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93668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A4B842-762F-FF4B-8FD9-4F0E120DFBBC}" type="datetimeFigureOut">
              <a:rPr lang="es-ES" smtClean="0"/>
              <a:t>7/4/19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8795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EA4B842-762F-FF4B-8FD9-4F0E120DFBBC}" type="datetimeFigureOut">
              <a:rPr lang="es-ES" smtClean="0"/>
              <a:t>7/4/19</a:t>
            </a:fld>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59374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A4B842-762F-FF4B-8FD9-4F0E120DFBBC}" type="datetimeFigureOut">
              <a:rPr lang="es-ES" smtClean="0"/>
              <a:t>7/4/19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226629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EA4B842-762F-FF4B-8FD9-4F0E120DFBBC}" type="datetimeFigureOut">
              <a:rPr lang="es-ES" smtClean="0"/>
              <a:t>7/4/19</a:t>
            </a:fld>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476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39115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EA4B842-762F-FF4B-8FD9-4F0E120DFBBC}" type="datetimeFigureOut">
              <a:rPr lang="es-ES" smtClean="0"/>
              <a:t>7/4/19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298517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EA4B842-762F-FF4B-8FD9-4F0E120DFBBC}" type="datetimeFigureOut">
              <a:rPr lang="es-ES" smtClean="0"/>
              <a:t>7/4/19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419303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B842-762F-FF4B-8FD9-4F0E120DFBBC}" type="datetimeFigureOut">
              <a:rPr lang="es-ES" smtClean="0"/>
              <a:t>7/4/19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364487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170852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EA4B842-762F-FF4B-8FD9-4F0E120DFBBC}" type="datetimeFigureOut">
              <a:rPr lang="es-ES" smtClean="0"/>
              <a:t>7/4/19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0C017A-952E-DD4B-848E-1A0025CD0572}" type="slidenum">
              <a:rPr lang="es-ES" smtClean="0"/>
              <a:t>‹Nº›</a:t>
            </a:fld>
            <a:endParaRPr lang="es-ES"/>
          </a:p>
        </p:txBody>
      </p:sp>
    </p:spTree>
    <p:extLst>
      <p:ext uri="{BB962C8B-B14F-4D97-AF65-F5344CB8AC3E}">
        <p14:creationId xmlns:p14="http://schemas.microsoft.com/office/powerpoint/2010/main" val="221841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A4B842-762F-FF4B-8FD9-4F0E120DFBBC}" type="datetimeFigureOut">
              <a:rPr lang="es-ES" smtClean="0"/>
              <a:t>7/4/19</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0C017A-952E-DD4B-848E-1A0025CD0572}" type="slidenum">
              <a:rPr lang="es-ES" smtClean="0"/>
              <a:t>‹Nº›</a:t>
            </a:fld>
            <a:endParaRPr lang="es-ES"/>
          </a:p>
        </p:txBody>
      </p:sp>
    </p:spTree>
    <p:extLst>
      <p:ext uri="{BB962C8B-B14F-4D97-AF65-F5344CB8AC3E}">
        <p14:creationId xmlns:p14="http://schemas.microsoft.com/office/powerpoint/2010/main" val="261652752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4738" y="1803405"/>
            <a:ext cx="10377806" cy="1066404"/>
          </a:xfrm>
        </p:spPr>
        <p:txBody>
          <a:bodyPr>
            <a:normAutofit fontScale="90000"/>
          </a:bodyPr>
          <a:lstStyle/>
          <a:p>
            <a:r>
              <a:rPr lang="es-ES" dirty="0"/>
              <a:t>Caso clínico RESPIRATORIO</a:t>
            </a:r>
          </a:p>
        </p:txBody>
      </p:sp>
      <p:sp>
        <p:nvSpPr>
          <p:cNvPr id="3" name="Subtítulo 2"/>
          <p:cNvSpPr>
            <a:spLocks noGrp="1"/>
          </p:cNvSpPr>
          <p:nvPr>
            <p:ph type="subTitle" idx="1"/>
          </p:nvPr>
        </p:nvSpPr>
        <p:spPr>
          <a:xfrm>
            <a:off x="1371600" y="3383672"/>
            <a:ext cx="5352757" cy="1209041"/>
          </a:xfrm>
        </p:spPr>
        <p:txBody>
          <a:bodyPr/>
          <a:lstStyle/>
          <a:p>
            <a:r>
              <a:rPr lang="es-ES" dirty="0"/>
              <a:t>Hospital General Universitario de Alicante</a:t>
            </a:r>
          </a:p>
          <a:p>
            <a:pPr algn="just"/>
            <a:r>
              <a:rPr lang="es-ES" sz="1800" i="1" dirty="0"/>
              <a:t>Talleres Integrados III</a:t>
            </a:r>
          </a:p>
        </p:txBody>
      </p:sp>
      <p:sp>
        <p:nvSpPr>
          <p:cNvPr id="4" name="Subtítulo 2">
            <a:extLst>
              <a:ext uri="{FF2B5EF4-FFF2-40B4-BE49-F238E27FC236}">
                <a16:creationId xmlns:a16="http://schemas.microsoft.com/office/drawing/2014/main" id="{D39D1BEC-140A-BD4E-A4BD-2AC6CED62B58}"/>
              </a:ext>
            </a:extLst>
          </p:cNvPr>
          <p:cNvSpPr txBox="1">
            <a:spLocks/>
          </p:cNvSpPr>
          <p:nvPr/>
        </p:nvSpPr>
        <p:spPr>
          <a:xfrm>
            <a:off x="7315200" y="3383671"/>
            <a:ext cx="3903785" cy="12090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800" dirty="0"/>
              <a:t>Alberto </a:t>
            </a:r>
            <a:r>
              <a:rPr lang="es-ES" sz="1800" dirty="0" err="1"/>
              <a:t>Moxica</a:t>
            </a:r>
            <a:r>
              <a:rPr lang="es-ES" sz="1800" dirty="0"/>
              <a:t> Galindo</a:t>
            </a:r>
          </a:p>
          <a:p>
            <a:pPr algn="ctr"/>
            <a:r>
              <a:rPr lang="es-ES" sz="1600" dirty="0"/>
              <a:t>Grupo 10-11</a:t>
            </a:r>
          </a:p>
        </p:txBody>
      </p:sp>
      <p:sp>
        <p:nvSpPr>
          <p:cNvPr id="5" name="CuadroTexto 4">
            <a:extLst>
              <a:ext uri="{FF2B5EF4-FFF2-40B4-BE49-F238E27FC236}">
                <a16:creationId xmlns:a16="http://schemas.microsoft.com/office/drawing/2014/main" id="{CD36FBB9-F3CE-7842-9DD4-50D736226EDA}"/>
              </a:ext>
            </a:extLst>
          </p:cNvPr>
          <p:cNvSpPr txBox="1"/>
          <p:nvPr/>
        </p:nvSpPr>
        <p:spPr>
          <a:xfrm>
            <a:off x="3559126" y="4921908"/>
            <a:ext cx="4839286" cy="369332"/>
          </a:xfrm>
          <a:prstGeom prst="rect">
            <a:avLst/>
          </a:prstGeom>
          <a:noFill/>
        </p:spPr>
        <p:txBody>
          <a:bodyPr wrap="square" rtlCol="0">
            <a:spAutoFit/>
          </a:bodyPr>
          <a:lstStyle/>
          <a:p>
            <a:r>
              <a:rPr lang="es-ES" dirty="0"/>
              <a:t>SUPERVISADO POR: Dr. Joan Gil Carbonell</a:t>
            </a:r>
          </a:p>
        </p:txBody>
      </p:sp>
    </p:spTree>
    <p:extLst>
      <p:ext uri="{BB962C8B-B14F-4D97-AF65-F5344CB8AC3E}">
        <p14:creationId xmlns:p14="http://schemas.microsoft.com/office/powerpoint/2010/main" val="284327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1769E-95B0-F947-80E5-26144761E882}"/>
              </a:ext>
            </a:extLst>
          </p:cNvPr>
          <p:cNvSpPr>
            <a:spLocks noGrp="1"/>
          </p:cNvSpPr>
          <p:nvPr>
            <p:ph type="title"/>
          </p:nvPr>
        </p:nvSpPr>
        <p:spPr>
          <a:xfrm>
            <a:off x="685800" y="753533"/>
            <a:ext cx="10820400" cy="4732868"/>
          </a:xfrm>
        </p:spPr>
        <p:txBody>
          <a:bodyPr>
            <a:normAutofit fontScale="90000"/>
          </a:bodyPr>
          <a:lstStyle/>
          <a:p>
            <a:r>
              <a:rPr lang="es-ES" cap="none" dirty="0">
                <a:solidFill>
                  <a:schemeClr val="bg1"/>
                </a:solidFill>
              </a:rPr>
              <a:t>-Mujer de 29 años que como único antecedente de interés tiene una Enfermedad de Graves-</a:t>
            </a:r>
            <a:r>
              <a:rPr lang="es-ES" cap="none" dirty="0" err="1">
                <a:solidFill>
                  <a:schemeClr val="bg1"/>
                </a:solidFill>
              </a:rPr>
              <a:t>Basedow</a:t>
            </a:r>
            <a:r>
              <a:rPr lang="es-ES" cap="none" dirty="0">
                <a:solidFill>
                  <a:schemeClr val="bg1"/>
                </a:solidFill>
              </a:rPr>
              <a:t>.</a:t>
            </a:r>
            <a:br>
              <a:rPr lang="es-ES" cap="none" dirty="0">
                <a:solidFill>
                  <a:schemeClr val="bg1"/>
                </a:solidFill>
              </a:rPr>
            </a:br>
            <a:br>
              <a:rPr lang="es-ES" cap="none" dirty="0">
                <a:solidFill>
                  <a:schemeClr val="bg1"/>
                </a:solidFill>
              </a:rPr>
            </a:br>
            <a:r>
              <a:rPr lang="es-ES" cap="none" dirty="0">
                <a:solidFill>
                  <a:schemeClr val="bg1"/>
                </a:solidFill>
              </a:rPr>
              <a:t>-Acude al hospital por síncopes de repetición tras esfuerzos y precedidos de cortejo vegetativo y un cuadro de disnea</a:t>
            </a:r>
            <a:br>
              <a:rPr lang="es-ES" cap="none" dirty="0">
                <a:solidFill>
                  <a:schemeClr val="bg1"/>
                </a:solidFill>
              </a:rPr>
            </a:br>
            <a:br>
              <a:rPr lang="es-ES" cap="none" dirty="0">
                <a:solidFill>
                  <a:schemeClr val="bg1"/>
                </a:solidFill>
              </a:rPr>
            </a:br>
            <a:r>
              <a:rPr lang="es-ES" cap="none" dirty="0">
                <a:solidFill>
                  <a:schemeClr val="bg1"/>
                </a:solidFill>
              </a:rPr>
              <a:t>-Se le realiza una </a:t>
            </a:r>
            <a:r>
              <a:rPr lang="es-ES" cap="none" dirty="0" err="1">
                <a:solidFill>
                  <a:schemeClr val="bg1"/>
                </a:solidFill>
              </a:rPr>
              <a:t>ecocardio</a:t>
            </a:r>
            <a:r>
              <a:rPr lang="es-ES" cap="none" dirty="0">
                <a:solidFill>
                  <a:schemeClr val="bg1"/>
                </a:solidFill>
              </a:rPr>
              <a:t> en la que se observa un ventrículo derecho dilatado con regular función y una insuficiencia </a:t>
            </a:r>
            <a:r>
              <a:rPr lang="es-ES" cap="none" dirty="0" err="1">
                <a:solidFill>
                  <a:schemeClr val="bg1"/>
                </a:solidFill>
              </a:rPr>
              <a:t>tricuspídea</a:t>
            </a:r>
            <a:r>
              <a:rPr lang="es-ES" cap="none" dirty="0">
                <a:solidFill>
                  <a:schemeClr val="bg1"/>
                </a:solidFill>
              </a:rPr>
              <a:t> severa. Se le realiza </a:t>
            </a:r>
            <a:r>
              <a:rPr lang="es-ES" cap="none" dirty="0" err="1">
                <a:solidFill>
                  <a:schemeClr val="bg1"/>
                </a:solidFill>
              </a:rPr>
              <a:t>angio</a:t>
            </a:r>
            <a:r>
              <a:rPr lang="es-ES" cap="none" dirty="0">
                <a:solidFill>
                  <a:schemeClr val="bg1"/>
                </a:solidFill>
              </a:rPr>
              <a:t>-TC sin signos de TEP y cateterismo cardíaco derecho.</a:t>
            </a:r>
            <a:br>
              <a:rPr lang="es-ES" cap="none" dirty="0">
                <a:solidFill>
                  <a:schemeClr val="bg1"/>
                </a:solidFill>
              </a:rPr>
            </a:br>
            <a:endParaRPr lang="es-ES" cap="none" dirty="0">
              <a:solidFill>
                <a:schemeClr val="bg1"/>
              </a:solidFill>
            </a:endParaRPr>
          </a:p>
        </p:txBody>
      </p:sp>
    </p:spTree>
    <p:extLst>
      <p:ext uri="{BB962C8B-B14F-4D97-AF65-F5344CB8AC3E}">
        <p14:creationId xmlns:p14="http://schemas.microsoft.com/office/powerpoint/2010/main" val="271665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2">
            <a:extLst>
              <a:ext uri="{FF2B5EF4-FFF2-40B4-BE49-F238E27FC236}">
                <a16:creationId xmlns:a16="http://schemas.microsoft.com/office/drawing/2014/main" id="{A5D659EF-8232-3546-99CE-C11FAE7D6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482600"/>
            <a:ext cx="73787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7517C849-3EA8-8E4C-A042-669B49ADAA6A}"/>
              </a:ext>
            </a:extLst>
          </p:cNvPr>
          <p:cNvSpPr/>
          <p:nvPr/>
        </p:nvSpPr>
        <p:spPr>
          <a:xfrm>
            <a:off x="2406650" y="482600"/>
            <a:ext cx="1352550" cy="24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Tree>
    <p:extLst>
      <p:ext uri="{BB962C8B-B14F-4D97-AF65-F5344CB8AC3E}">
        <p14:creationId xmlns:p14="http://schemas.microsoft.com/office/powerpoint/2010/main" val="302884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4" descr="Imagen que contiene texto&#10;&#10;Descripción generada automáticamente">
            <a:extLst>
              <a:ext uri="{FF2B5EF4-FFF2-40B4-BE49-F238E27FC236}">
                <a16:creationId xmlns:a16="http://schemas.microsoft.com/office/drawing/2014/main" id="{1013489B-137F-2047-982E-B2DA14278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12" t="11215" r="6480" b="6898"/>
          <a:stretch>
            <a:fillRect/>
          </a:stretch>
        </p:blipFill>
        <p:spPr bwMode="auto">
          <a:xfrm>
            <a:off x="379906" y="411162"/>
            <a:ext cx="7862888"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a:extLst>
              <a:ext uri="{FF2B5EF4-FFF2-40B4-BE49-F238E27FC236}">
                <a16:creationId xmlns:a16="http://schemas.microsoft.com/office/drawing/2014/main" id="{F4C08626-22EA-074A-ADAA-296B9F31C987}"/>
              </a:ext>
            </a:extLst>
          </p:cNvPr>
          <p:cNvSpPr/>
          <p:nvPr/>
        </p:nvSpPr>
        <p:spPr>
          <a:xfrm>
            <a:off x="749513" y="2263515"/>
            <a:ext cx="29980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C16354CE-C481-CA49-9ED0-CF8B3C3768EC}"/>
              </a:ext>
            </a:extLst>
          </p:cNvPr>
          <p:cNvSpPr txBox="1"/>
          <p:nvPr/>
        </p:nvSpPr>
        <p:spPr>
          <a:xfrm>
            <a:off x="8842297" y="873046"/>
            <a:ext cx="3072984" cy="1477328"/>
          </a:xfrm>
          <a:prstGeom prst="rect">
            <a:avLst/>
          </a:prstGeom>
          <a:noFill/>
        </p:spPr>
        <p:txBody>
          <a:bodyPr wrap="square" rtlCol="0">
            <a:spAutoFit/>
          </a:bodyPr>
          <a:lstStyle/>
          <a:p>
            <a:r>
              <a:rPr lang="es-ES" dirty="0"/>
              <a:t>Presiones cateterismo cardíaco derecho:</a:t>
            </a:r>
          </a:p>
          <a:p>
            <a:r>
              <a:rPr lang="es-ES" dirty="0"/>
              <a:t>-</a:t>
            </a:r>
            <a:r>
              <a:rPr lang="es-ES" dirty="0" err="1"/>
              <a:t>PAPm</a:t>
            </a:r>
            <a:r>
              <a:rPr lang="es-ES" dirty="0"/>
              <a:t>: 45mmHg (68/33)</a:t>
            </a:r>
          </a:p>
          <a:p>
            <a:r>
              <a:rPr lang="es-ES" dirty="0"/>
              <a:t>-PCP: 3</a:t>
            </a:r>
          </a:p>
          <a:p>
            <a:endParaRPr lang="es-ES" dirty="0"/>
          </a:p>
        </p:txBody>
      </p:sp>
      <p:sp>
        <p:nvSpPr>
          <p:cNvPr id="3" name="CuadroTexto 2">
            <a:extLst>
              <a:ext uri="{FF2B5EF4-FFF2-40B4-BE49-F238E27FC236}">
                <a16:creationId xmlns:a16="http://schemas.microsoft.com/office/drawing/2014/main" id="{C727D280-913A-D644-B6A7-1E8051C844FA}"/>
              </a:ext>
            </a:extLst>
          </p:cNvPr>
          <p:cNvSpPr txBox="1"/>
          <p:nvPr/>
        </p:nvSpPr>
        <p:spPr>
          <a:xfrm>
            <a:off x="8842297" y="5625190"/>
            <a:ext cx="2668249" cy="738664"/>
          </a:xfrm>
          <a:prstGeom prst="rect">
            <a:avLst/>
          </a:prstGeom>
          <a:noFill/>
        </p:spPr>
        <p:txBody>
          <a:bodyPr wrap="square" rtlCol="0">
            <a:spAutoFit/>
          </a:bodyPr>
          <a:lstStyle/>
          <a:p>
            <a:r>
              <a:rPr lang="es-ES" sz="1400" dirty="0"/>
              <a:t>*</a:t>
            </a:r>
            <a:r>
              <a:rPr lang="es-ES" sz="1400" dirty="0" err="1"/>
              <a:t>PAPm</a:t>
            </a:r>
            <a:r>
              <a:rPr lang="es-ES" sz="1400" dirty="0"/>
              <a:t>: presión media en la arteria pulmonar</a:t>
            </a:r>
          </a:p>
          <a:p>
            <a:r>
              <a:rPr lang="es-ES" sz="1400" dirty="0"/>
              <a:t>*PCP: presión capilar</a:t>
            </a:r>
          </a:p>
        </p:txBody>
      </p:sp>
    </p:spTree>
    <p:extLst>
      <p:ext uri="{BB962C8B-B14F-4D97-AF65-F5344CB8AC3E}">
        <p14:creationId xmlns:p14="http://schemas.microsoft.com/office/powerpoint/2010/main" val="355464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2" descr="Imagen que contiene texto&#10;&#10;Descripción generada automáticamente">
            <a:extLst>
              <a:ext uri="{FF2B5EF4-FFF2-40B4-BE49-F238E27FC236}">
                <a16:creationId xmlns:a16="http://schemas.microsoft.com/office/drawing/2014/main" id="{3B90D5F4-D519-1A43-95DF-5714D1BD0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79" t="10063" r="5399" b="9639"/>
          <a:stretch>
            <a:fillRect/>
          </a:stretch>
        </p:blipFill>
        <p:spPr bwMode="auto">
          <a:xfrm>
            <a:off x="276719" y="578027"/>
            <a:ext cx="834072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a:extLst>
              <a:ext uri="{FF2B5EF4-FFF2-40B4-BE49-F238E27FC236}">
                <a16:creationId xmlns:a16="http://schemas.microsoft.com/office/drawing/2014/main" id="{2B7B7D09-15E8-E941-ABAC-9F652F587F43}"/>
              </a:ext>
            </a:extLst>
          </p:cNvPr>
          <p:cNvSpPr/>
          <p:nvPr/>
        </p:nvSpPr>
        <p:spPr>
          <a:xfrm>
            <a:off x="1184225" y="2398426"/>
            <a:ext cx="299803" cy="2998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6BBD2E48-2580-574C-95E8-B6DDFD8F09D9}"/>
              </a:ext>
            </a:extLst>
          </p:cNvPr>
          <p:cNvSpPr txBox="1"/>
          <p:nvPr/>
        </p:nvSpPr>
        <p:spPr>
          <a:xfrm>
            <a:off x="8842297" y="873046"/>
            <a:ext cx="3072984" cy="1200329"/>
          </a:xfrm>
          <a:prstGeom prst="rect">
            <a:avLst/>
          </a:prstGeom>
          <a:noFill/>
        </p:spPr>
        <p:txBody>
          <a:bodyPr wrap="square" rtlCol="0">
            <a:spAutoFit/>
          </a:bodyPr>
          <a:lstStyle/>
          <a:p>
            <a:r>
              <a:rPr lang="es-ES" dirty="0"/>
              <a:t>Presiones post inhalación de Óxido Nítrico:</a:t>
            </a:r>
          </a:p>
          <a:p>
            <a:r>
              <a:rPr lang="es-ES" dirty="0"/>
              <a:t>-</a:t>
            </a:r>
            <a:r>
              <a:rPr lang="es-ES" dirty="0" err="1"/>
              <a:t>PAPm</a:t>
            </a:r>
            <a:r>
              <a:rPr lang="es-ES" dirty="0"/>
              <a:t>: 27mmHg (44/18)</a:t>
            </a:r>
          </a:p>
          <a:p>
            <a:endParaRPr lang="es-ES" dirty="0"/>
          </a:p>
        </p:txBody>
      </p:sp>
      <p:sp>
        <p:nvSpPr>
          <p:cNvPr id="5" name="CuadroTexto 4">
            <a:extLst>
              <a:ext uri="{FF2B5EF4-FFF2-40B4-BE49-F238E27FC236}">
                <a16:creationId xmlns:a16="http://schemas.microsoft.com/office/drawing/2014/main" id="{771F0312-E9B4-774E-8E25-119CF0A22B51}"/>
              </a:ext>
            </a:extLst>
          </p:cNvPr>
          <p:cNvSpPr txBox="1"/>
          <p:nvPr/>
        </p:nvSpPr>
        <p:spPr>
          <a:xfrm>
            <a:off x="8842297" y="5625190"/>
            <a:ext cx="2668249" cy="523220"/>
          </a:xfrm>
          <a:prstGeom prst="rect">
            <a:avLst/>
          </a:prstGeom>
          <a:noFill/>
        </p:spPr>
        <p:txBody>
          <a:bodyPr wrap="square" rtlCol="0">
            <a:spAutoFit/>
          </a:bodyPr>
          <a:lstStyle/>
          <a:p>
            <a:r>
              <a:rPr lang="es-ES" sz="1400" dirty="0"/>
              <a:t>*</a:t>
            </a:r>
            <a:r>
              <a:rPr lang="es-ES" sz="1400" dirty="0" err="1"/>
              <a:t>PAPm</a:t>
            </a:r>
            <a:r>
              <a:rPr lang="es-ES" sz="1400" dirty="0"/>
              <a:t>: presión media en la arteria pulmonar</a:t>
            </a:r>
          </a:p>
        </p:txBody>
      </p:sp>
    </p:spTree>
    <p:extLst>
      <p:ext uri="{BB962C8B-B14F-4D97-AF65-F5344CB8AC3E}">
        <p14:creationId xmlns:p14="http://schemas.microsoft.com/office/powerpoint/2010/main" val="25039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69BBB-9A2A-A940-9D93-CC89FB2E5799}"/>
              </a:ext>
            </a:extLst>
          </p:cNvPr>
          <p:cNvSpPr>
            <a:spLocks noGrp="1"/>
          </p:cNvSpPr>
          <p:nvPr>
            <p:ph type="title"/>
          </p:nvPr>
        </p:nvSpPr>
        <p:spPr>
          <a:xfrm>
            <a:off x="685800" y="1143276"/>
            <a:ext cx="10820400" cy="3608606"/>
          </a:xfrm>
        </p:spPr>
        <p:txBody>
          <a:bodyPr>
            <a:normAutofit/>
          </a:bodyPr>
          <a:lstStyle/>
          <a:p>
            <a:r>
              <a:rPr lang="es-ES" b="1" dirty="0">
                <a:solidFill>
                  <a:schemeClr val="bg1"/>
                </a:solidFill>
              </a:rPr>
              <a:t>Hipertensión arterial pulmonar (</a:t>
            </a:r>
            <a:r>
              <a:rPr lang="es-ES" b="1" dirty="0" err="1">
                <a:solidFill>
                  <a:schemeClr val="bg1"/>
                </a:solidFill>
              </a:rPr>
              <a:t>vasorreactiva</a:t>
            </a:r>
            <a:r>
              <a:rPr lang="es-ES" b="1" dirty="0">
                <a:solidFill>
                  <a:schemeClr val="bg1"/>
                </a:solidFill>
              </a:rPr>
              <a:t>)</a:t>
            </a:r>
            <a:br>
              <a:rPr lang="es-ES" b="1" dirty="0">
                <a:solidFill>
                  <a:schemeClr val="bg1"/>
                </a:solidFill>
              </a:rPr>
            </a:br>
            <a:br>
              <a:rPr lang="es-ES" b="1" dirty="0">
                <a:solidFill>
                  <a:schemeClr val="bg1"/>
                </a:solidFill>
              </a:rPr>
            </a:br>
            <a:r>
              <a:rPr lang="es-ES" sz="2800" cap="none" dirty="0">
                <a:solidFill>
                  <a:schemeClr val="bg1"/>
                </a:solidFill>
              </a:rPr>
              <a:t>Vemos en el TAC una dilatación de la aurícula derecha tal y como se informa en la </a:t>
            </a:r>
            <a:r>
              <a:rPr lang="es-ES" sz="2800" cap="none" dirty="0" err="1">
                <a:solidFill>
                  <a:schemeClr val="bg1"/>
                </a:solidFill>
              </a:rPr>
              <a:t>ecocardio</a:t>
            </a:r>
            <a:r>
              <a:rPr lang="es-ES" sz="2800" cap="none" dirty="0">
                <a:solidFill>
                  <a:schemeClr val="bg1"/>
                </a:solidFill>
              </a:rPr>
              <a:t>. En el cateterismo vemos una disminución de la presión en la arteria pulmonar de más de 10mmHg. Visualmente no se aprecia tanto porque las escalas son diferentes en las dos medidas</a:t>
            </a:r>
            <a:endParaRPr lang="es-ES" b="1" dirty="0">
              <a:solidFill>
                <a:schemeClr val="bg1"/>
              </a:solidFill>
            </a:endParaRPr>
          </a:p>
        </p:txBody>
      </p:sp>
    </p:spTree>
    <p:extLst>
      <p:ext uri="{BB962C8B-B14F-4D97-AF65-F5344CB8AC3E}">
        <p14:creationId xmlns:p14="http://schemas.microsoft.com/office/powerpoint/2010/main" val="2499378003"/>
      </p:ext>
    </p:extLst>
  </p:cSld>
  <p:clrMapOvr>
    <a:masterClrMapping/>
  </p:clrMapOvr>
</p:sld>
</file>

<file path=ppt/theme/theme1.xml><?xml version="1.0" encoding="utf-8"?>
<a:theme xmlns:a="http://schemas.openxmlformats.org/drawingml/2006/main" name="Tema 2">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2" id="{D02573FC-A144-3F4D-8B5E-D029858BC3AB}" vid="{30761236-CAF2-E444-BA32-89DAB8143FF6}"/>
    </a:ext>
  </a:extLst>
</a:theme>
</file>

<file path=docProps/app.xml><?xml version="1.0" encoding="utf-8"?>
<Properties xmlns="http://schemas.openxmlformats.org/officeDocument/2006/extended-properties" xmlns:vt="http://schemas.openxmlformats.org/officeDocument/2006/docPropsVTypes">
  <Template>Tema 2</Template>
  <TotalTime>35</TotalTime>
  <Words>100</Words>
  <Application>Microsoft Macintosh PowerPoint</Application>
  <PresentationFormat>Panorámica</PresentationFormat>
  <Paragraphs>16</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Century Gothic</vt:lpstr>
      <vt:lpstr>Tema 2</vt:lpstr>
      <vt:lpstr>Caso clínico RESPIRATORIO</vt:lpstr>
      <vt:lpstr>-Mujer de 29 años que como único antecedente de interés tiene una Enfermedad de Graves-Basedow.  -Acude al hospital por síncopes de repetición tras esfuerzos y precedidos de cortejo vegetativo y un cuadro de disnea  -Se le realiza una ecocardio en la que se observa un ventrículo derecho dilatado con regular función y una insuficiencia tricuspídea severa. Se le realiza angio-TC sin signos de TEP y cateterismo cardíaco derecho. </vt:lpstr>
      <vt:lpstr>Presentación de PowerPoint</vt:lpstr>
      <vt:lpstr>Presentación de PowerPoint</vt:lpstr>
      <vt:lpstr>Presentación de PowerPoint</vt:lpstr>
      <vt:lpstr>Hipertensión arterial pulmonar (vasorreactiva)  Vemos en el TAC una dilatación de la aurícula derecha tal y como se informa en la ecocardio. En el cateterismo vemos una disminución de la presión en la arteria pulmonar de más de 10mmHg. Visualmente no se aprecia tanto porque las escalas son diferentes en las dos medidas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clínico TALLERES III</dc:title>
  <dc:creator>Moxica Galindo, Alberto</dc:creator>
  <cp:lastModifiedBy>Moxica Galindo, Alberto</cp:lastModifiedBy>
  <cp:revision>7</cp:revision>
  <dcterms:created xsi:type="dcterms:W3CDTF">2019-03-20T22:51:56Z</dcterms:created>
  <dcterms:modified xsi:type="dcterms:W3CDTF">2019-04-07T21:53:54Z</dcterms:modified>
</cp:coreProperties>
</file>