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3"/>
  </p:normalViewPr>
  <p:slideViewPr>
    <p:cSldViewPr snapToGrid="0" snapToObjects="1">
      <p:cViewPr varScale="1">
        <p:scale>
          <a:sx n="86" d="100"/>
          <a:sy n="86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80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51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27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46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66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75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46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58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0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8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04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28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04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06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39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78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2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F0A2-72C0-484F-9108-71B3CD17B7A9}" type="datetimeFigureOut">
              <a:rPr lang="es-ES" smtClean="0"/>
              <a:t>7/4/19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338E-49D1-D647-AE3B-E327A85B26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30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4738" y="1803405"/>
            <a:ext cx="9988062" cy="1066404"/>
          </a:xfrm>
        </p:spPr>
        <p:txBody>
          <a:bodyPr/>
          <a:lstStyle/>
          <a:p>
            <a:r>
              <a:rPr lang="es-ES" dirty="0"/>
              <a:t>Caso clínico digestivo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383672"/>
            <a:ext cx="5352757" cy="1209041"/>
          </a:xfrm>
        </p:spPr>
        <p:txBody>
          <a:bodyPr/>
          <a:lstStyle/>
          <a:p>
            <a:r>
              <a:rPr lang="es-ES" dirty="0"/>
              <a:t>Hospital General Universitario de Alicante</a:t>
            </a:r>
          </a:p>
          <a:p>
            <a:pPr algn="just"/>
            <a:r>
              <a:rPr lang="es-ES" sz="1800" i="1" dirty="0"/>
              <a:t>Talleres Integrados III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39D1BEC-140A-BD4E-A4BD-2AC6CED62B58}"/>
              </a:ext>
            </a:extLst>
          </p:cNvPr>
          <p:cNvSpPr txBox="1">
            <a:spLocks/>
          </p:cNvSpPr>
          <p:nvPr/>
        </p:nvSpPr>
        <p:spPr>
          <a:xfrm>
            <a:off x="7315200" y="3383671"/>
            <a:ext cx="3903785" cy="120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dirty="0"/>
              <a:t>Alberto </a:t>
            </a:r>
            <a:r>
              <a:rPr lang="es-ES" sz="1800" dirty="0" err="1"/>
              <a:t>Moxica</a:t>
            </a:r>
            <a:r>
              <a:rPr lang="es-ES" sz="1800" dirty="0"/>
              <a:t> Galindo</a:t>
            </a:r>
          </a:p>
          <a:p>
            <a:pPr algn="ctr"/>
            <a:r>
              <a:rPr lang="es-ES" sz="1600" dirty="0"/>
              <a:t>Grupo 10-11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D33B38-E0EF-B94B-B2AD-3E34F40B7D8F}"/>
              </a:ext>
            </a:extLst>
          </p:cNvPr>
          <p:cNvSpPr txBox="1"/>
          <p:nvPr/>
        </p:nvSpPr>
        <p:spPr>
          <a:xfrm>
            <a:off x="3559126" y="4921908"/>
            <a:ext cx="483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SUPERVISADO POR: Dra. Mangas </a:t>
            </a:r>
            <a:r>
              <a:rPr lang="es-ES" dirty="0" err="1"/>
              <a:t>Sanjuan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070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188B09-BAEE-444C-B023-5C4FF819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9116"/>
            <a:ext cx="10820400" cy="4869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- Varón de 52 años que acude a URGENCIAS por </a:t>
            </a:r>
            <a:r>
              <a:rPr lang="es-ES" b="1" dirty="0">
                <a:solidFill>
                  <a:schemeClr val="bg1"/>
                </a:solidFill>
              </a:rPr>
              <a:t>dolor en </a:t>
            </a:r>
            <a:r>
              <a:rPr lang="es-ES" b="1" dirty="0" err="1">
                <a:solidFill>
                  <a:schemeClr val="bg1"/>
                </a:solidFill>
              </a:rPr>
              <a:t>epi-mesogastrio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de una semana de evolución asociado a </a:t>
            </a:r>
            <a:r>
              <a:rPr lang="es-ES" b="1" dirty="0">
                <a:solidFill>
                  <a:schemeClr val="bg1"/>
                </a:solidFill>
              </a:rPr>
              <a:t>tiritona, náuseas y vómitos alimentarios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No HTA, no DM, no DLP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TA: 118/65 </a:t>
            </a:r>
            <a:r>
              <a:rPr lang="es-ES" dirty="0" err="1">
                <a:solidFill>
                  <a:schemeClr val="bg1"/>
                </a:solidFill>
              </a:rPr>
              <a:t>mmHg</a:t>
            </a:r>
            <a:r>
              <a:rPr lang="es-ES" dirty="0">
                <a:solidFill>
                  <a:schemeClr val="bg1"/>
                </a:solidFill>
              </a:rPr>
              <a:t>; </a:t>
            </a:r>
            <a:r>
              <a:rPr lang="es-ES" b="1" dirty="0">
                <a:solidFill>
                  <a:schemeClr val="bg1"/>
                </a:solidFill>
              </a:rPr>
              <a:t>tª 38.4ºC</a:t>
            </a:r>
            <a:r>
              <a:rPr lang="es-ES" dirty="0">
                <a:solidFill>
                  <a:schemeClr val="bg1"/>
                </a:solidFill>
              </a:rPr>
              <a:t>; FC 83 </a:t>
            </a:r>
            <a:r>
              <a:rPr lang="es-ES" dirty="0" err="1">
                <a:solidFill>
                  <a:schemeClr val="bg1"/>
                </a:solidFill>
              </a:rPr>
              <a:t>lat</a:t>
            </a:r>
            <a:r>
              <a:rPr lang="es-ES" dirty="0">
                <a:solidFill>
                  <a:schemeClr val="bg1"/>
                </a:solidFill>
              </a:rPr>
              <a:t>/min; </a:t>
            </a:r>
            <a:r>
              <a:rPr lang="es-ES" dirty="0" err="1">
                <a:solidFill>
                  <a:schemeClr val="bg1"/>
                </a:solidFill>
              </a:rPr>
              <a:t>Sat</a:t>
            </a:r>
            <a:r>
              <a:rPr lang="es-ES" dirty="0">
                <a:solidFill>
                  <a:schemeClr val="bg1"/>
                </a:solidFill>
              </a:rPr>
              <a:t> 02 97%. REG.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Abdomen blando, </a:t>
            </a:r>
            <a:r>
              <a:rPr lang="es-ES" dirty="0" err="1">
                <a:solidFill>
                  <a:schemeClr val="bg1"/>
                </a:solidFill>
              </a:rPr>
              <a:t>depresible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b="1" dirty="0">
                <a:solidFill>
                  <a:schemeClr val="bg1"/>
                </a:solidFill>
              </a:rPr>
              <a:t>doloroso a la palpación en hipocondrio derecho</a:t>
            </a:r>
            <a:r>
              <a:rPr lang="es-ES" dirty="0">
                <a:solidFill>
                  <a:schemeClr val="bg1"/>
                </a:solidFill>
              </a:rPr>
              <a:t>. No se palpan masas ni </a:t>
            </a:r>
            <a:r>
              <a:rPr lang="es-ES" dirty="0" err="1">
                <a:solidFill>
                  <a:schemeClr val="bg1"/>
                </a:solidFill>
              </a:rPr>
              <a:t>visceromegalias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- ANALÍTICA SANGUÍNEA: Urea 31, </a:t>
            </a:r>
            <a:r>
              <a:rPr lang="es-ES" b="1" dirty="0" err="1">
                <a:solidFill>
                  <a:schemeClr val="bg1"/>
                </a:solidFill>
              </a:rPr>
              <a:t>BrT</a:t>
            </a:r>
            <a:r>
              <a:rPr lang="es-ES" b="1" dirty="0">
                <a:solidFill>
                  <a:schemeClr val="bg1"/>
                </a:solidFill>
              </a:rPr>
              <a:t> 2.12 </a:t>
            </a:r>
            <a:r>
              <a:rPr lang="es-ES" dirty="0">
                <a:solidFill>
                  <a:schemeClr val="bg1"/>
                </a:solidFill>
              </a:rPr>
              <a:t>(Directa 1.78, Indirecta 0.34), </a:t>
            </a:r>
            <a:r>
              <a:rPr lang="es-ES" b="1" dirty="0">
                <a:solidFill>
                  <a:schemeClr val="bg1"/>
                </a:solidFill>
              </a:rPr>
              <a:t>GOT 148, GPT 92, GGT 597, FA 235, PCR 5.42</a:t>
            </a:r>
            <a:r>
              <a:rPr lang="es-ES" dirty="0">
                <a:solidFill>
                  <a:schemeClr val="bg1"/>
                </a:solidFill>
              </a:rPr>
              <a:t>, Amilasa 93, </a:t>
            </a:r>
            <a:r>
              <a:rPr lang="es-ES" dirty="0" err="1">
                <a:solidFill>
                  <a:schemeClr val="bg1"/>
                </a:solidFill>
              </a:rPr>
              <a:t>Procalcitonina</a:t>
            </a:r>
            <a:r>
              <a:rPr lang="es-ES" dirty="0">
                <a:solidFill>
                  <a:schemeClr val="bg1"/>
                </a:solidFill>
              </a:rPr>
              <a:t> 0.9.</a:t>
            </a:r>
          </a:p>
        </p:txBody>
      </p:sp>
    </p:spTree>
    <p:extLst>
      <p:ext uri="{BB962C8B-B14F-4D97-AF65-F5344CB8AC3E}">
        <p14:creationId xmlns:p14="http://schemas.microsoft.com/office/powerpoint/2010/main" val="106929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magen que contiene negro, animal, sentado, invertebrado&#10;&#10;Descripción generada automáticamente">
            <a:extLst>
              <a:ext uri="{FF2B5EF4-FFF2-40B4-BE49-F238E27FC236}">
                <a16:creationId xmlns:a16="http://schemas.microsoft.com/office/drawing/2014/main" id="{130FDCD8-7E2A-564A-880A-8638C8099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0343" y="601011"/>
            <a:ext cx="4824212" cy="5655973"/>
          </a:xfrm>
        </p:spPr>
      </p:pic>
      <p:pic>
        <p:nvPicPr>
          <p:cNvPr id="10" name="Imagen 9" descr="Imagen que contiene negro, animal, interior&#10;&#10;Descripción generada automáticamente">
            <a:extLst>
              <a:ext uri="{FF2B5EF4-FFF2-40B4-BE49-F238E27FC236}">
                <a16:creationId xmlns:a16="http://schemas.microsoft.com/office/drawing/2014/main" id="{8D435006-1757-044B-AF4E-CFADCA31A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45" y="601012"/>
            <a:ext cx="4824212" cy="56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1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sentado, foto&#10;&#10;Descripción generada automáticamente">
            <a:extLst>
              <a:ext uri="{FF2B5EF4-FFF2-40B4-BE49-F238E27FC236}">
                <a16:creationId xmlns:a16="http://schemas.microsoft.com/office/drawing/2014/main" id="{A85F976A-A077-FD47-A69A-0E20726BF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309" y="480359"/>
            <a:ext cx="4876427" cy="57171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2AED36-2CF1-654A-8633-0FBA2D5C3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66" y="480359"/>
            <a:ext cx="4876427" cy="5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7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09497-2399-7340-A672-1D12F08E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SOLUCIÓN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4FD52-D37A-4740-9DEA-03CC87CB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Sospecha de </a:t>
            </a:r>
            <a:r>
              <a:rPr lang="es-ES" b="1" dirty="0">
                <a:solidFill>
                  <a:schemeClr val="bg1"/>
                </a:solidFill>
              </a:rPr>
              <a:t>COLANGITIS AGUDA </a:t>
            </a:r>
            <a:r>
              <a:rPr lang="es-ES" dirty="0">
                <a:solidFill>
                  <a:schemeClr val="bg1"/>
                </a:solidFill>
              </a:rPr>
              <a:t>secundaria a </a:t>
            </a:r>
            <a:r>
              <a:rPr lang="es-ES" b="1" dirty="0">
                <a:solidFill>
                  <a:schemeClr val="bg1"/>
                </a:solidFill>
              </a:rPr>
              <a:t>COLEDOCOLITIASIS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s-E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Se pone Prótesis biliar plástica (segunda imagen de la CPRE) para drenar los posibles cálculos y se programa quirófano diferido para colecistectomía.</a:t>
            </a:r>
          </a:p>
        </p:txBody>
      </p:sp>
    </p:spTree>
    <p:extLst>
      <p:ext uri="{BB962C8B-B14F-4D97-AF65-F5344CB8AC3E}">
        <p14:creationId xmlns:p14="http://schemas.microsoft.com/office/powerpoint/2010/main" val="160654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2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2" id="{D02573FC-A144-3F4D-8B5E-D029858BC3AB}" vid="{30761236-CAF2-E444-BA32-89DAB8143F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2</Template>
  <TotalTime>37</TotalTime>
  <Words>169</Words>
  <Application>Microsoft Macintosh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Tema 2</vt:lpstr>
      <vt:lpstr>Caso clínico digestivo</vt:lpstr>
      <vt:lpstr>Presentación de PowerPoint</vt:lpstr>
      <vt:lpstr>Presentación de PowerPoint</vt:lpstr>
      <vt:lpstr>Presentación de PowerPoint</vt:lpstr>
      <vt:lpstr>SOLUCIÓN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digestivo</dc:title>
  <dc:creator>Moxica Galindo, Alberto</dc:creator>
  <cp:lastModifiedBy>Moxica Galindo, Alberto</cp:lastModifiedBy>
  <cp:revision>6</cp:revision>
  <dcterms:created xsi:type="dcterms:W3CDTF">2019-03-14T16:07:54Z</dcterms:created>
  <dcterms:modified xsi:type="dcterms:W3CDTF">2019-04-07T21:51:12Z</dcterms:modified>
</cp:coreProperties>
</file>