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E3673-A9FF-43F6-941F-FF693AD51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14FE81-F1F9-4EE6-9FD6-4F294B5D6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A16B3-00F9-4923-8BC3-C45A937F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CEE-DDFF-480D-8D5D-2E572E7020F8}" type="datetimeFigureOut">
              <a:rPr lang="es-ES" smtClean="0"/>
              <a:t>09/03/2019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682CFD-9BE1-40C8-A5FA-214AD41F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FAFB1E-C5AF-4F0B-AC54-F4027BE6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3DAB-90A8-4C27-A626-532187C0E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14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AD092-35C9-406B-BC8A-13EE6C4D0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CF17FB-4820-42E3-812C-A079ED0F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A79D5-B530-4961-AE5B-5C24568C6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CEE-DDFF-480D-8D5D-2E572E7020F8}" type="datetimeFigureOut">
              <a:rPr lang="es-ES" smtClean="0"/>
              <a:t>09/03/2019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5EE8B6-00C1-4CEA-9288-87DA655D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87A400-7F7E-4DAC-8C7D-DF9B8EB4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3DAB-90A8-4C27-A626-532187C0E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37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311AA0-7A56-4C81-ABAC-2795D713D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C59123-A469-4848-9558-001B2C2FB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D129D6-D81B-4C15-8475-387DCBD7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CEE-DDFF-480D-8D5D-2E572E7020F8}" type="datetimeFigureOut">
              <a:rPr lang="es-ES" smtClean="0"/>
              <a:t>09/03/2019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931354-070F-4544-99E8-B4C8DA65C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F05D76-881C-45E7-BCB8-2372C26D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3DAB-90A8-4C27-A626-532187C0E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5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38D3E-919A-454A-B5A2-0C2A06DC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567D1-B97B-4818-94E7-89A72BC27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AF13F3-68E3-46FC-B6D6-EEFC10084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CEE-DDFF-480D-8D5D-2E572E7020F8}" type="datetimeFigureOut">
              <a:rPr lang="es-ES" smtClean="0"/>
              <a:t>09/03/2019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753674-C4AF-4757-9DD7-D0EEC7F5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D5D110-F0A5-4304-8996-C022E1B0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3DAB-90A8-4C27-A626-532187C0E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36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BDB71-F622-4628-8047-B2D233E1F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5DE1BD-0748-44D1-A6C2-78A2318E7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ED9609-2C9D-47A2-B0C9-B30B5C8D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CEE-DDFF-480D-8D5D-2E572E7020F8}" type="datetimeFigureOut">
              <a:rPr lang="es-ES" smtClean="0"/>
              <a:t>09/03/2019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CF127-9C8A-4E61-9322-6974C03C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79E2AD-A8A8-4F86-8E50-9598FF76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3DAB-90A8-4C27-A626-532187C0E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43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ED9D3-4494-4629-84A4-84E3A47E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55A79-5AEC-4120-809E-4261B68D7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F6878B-33E3-45A2-8C66-C1C6E0AA6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8C9738-388F-4AE9-AC7D-9681F495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CEE-DDFF-480D-8D5D-2E572E7020F8}" type="datetimeFigureOut">
              <a:rPr lang="es-ES" smtClean="0"/>
              <a:t>09/03/2019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513B9A-34C1-4732-A908-8ADE74CE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B3E5D9-8F30-45D7-9D43-B3E2CE2B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3DAB-90A8-4C27-A626-532187C0E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33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69E32-59D6-41B6-995E-A81B8C21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587B63-87D0-47C0-84C8-1CD8F58CA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C2C7EB-80D8-4971-98D3-636C41C1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42ADD7-3883-4A72-9690-23F3459BD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868C4E-EB1B-4ABA-BA1A-6DE35E98F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4F6A5E-B755-4215-AD80-F37AECC1E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CEE-DDFF-480D-8D5D-2E572E7020F8}" type="datetimeFigureOut">
              <a:rPr lang="es-ES" smtClean="0"/>
              <a:t>09/03/2019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3BBB0A-3FE1-4E27-A7CE-07E7E923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AA1760-1F43-496D-BFC5-8FEF646B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3DAB-90A8-4C27-A626-532187C0E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A2E67-22AC-4BD4-9629-44ED4C59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66C537-9030-4B27-BE70-316504D7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CEE-DDFF-480D-8D5D-2E572E7020F8}" type="datetimeFigureOut">
              <a:rPr lang="es-ES" smtClean="0"/>
              <a:t>09/03/2019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D38880-49BF-490D-9384-A23FD825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CE9759-5815-471D-B67B-A7DB4CAB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3DAB-90A8-4C27-A626-532187C0E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80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872E12-21A6-4409-B5F4-F70381E31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CEE-DDFF-480D-8D5D-2E572E7020F8}" type="datetimeFigureOut">
              <a:rPr lang="es-ES" smtClean="0"/>
              <a:t>09/03/2019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5A0575-A85F-4430-AD03-704EC23E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0B54D1-ADC8-415D-8107-6A487D08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3DAB-90A8-4C27-A626-532187C0E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32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75D33-6904-43E6-A03B-669954FC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EE0123-78E1-48AE-864C-BA3775508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B65065-F048-4CE5-8BE7-92F07E2C5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E402B8-8F58-41FA-9AAD-73183824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CEE-DDFF-480D-8D5D-2E572E7020F8}" type="datetimeFigureOut">
              <a:rPr lang="es-ES" smtClean="0"/>
              <a:t>09/03/2019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C7F3C4-2EE6-4367-B348-C06981D8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83316B-6F8F-4E28-9754-63A58DBE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3DAB-90A8-4C27-A626-532187C0E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44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46EEF-8379-4D49-8E96-92C207BD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785AF-BA3C-4C7A-9158-9DBF41775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364E23-51EC-4D50-92FE-191F54220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BE4F24-001A-4662-BB57-D4CBA7BB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CEE-DDFF-480D-8D5D-2E572E7020F8}" type="datetimeFigureOut">
              <a:rPr lang="es-ES" smtClean="0"/>
              <a:t>09/03/2019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39C508-BD94-4246-A87A-8CFEEED1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A841CC-8587-4AC8-89DB-522589D51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3DAB-90A8-4C27-A626-532187C0E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38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631EC5-E27B-4C4E-8C1F-F5C78217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6C2E9F-76B2-466D-B99D-396E06E5E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FAD0F6-20D8-4B25-93A5-88D8885B5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4CEE-DDFF-480D-8D5D-2E572E7020F8}" type="datetimeFigureOut">
              <a:rPr lang="es-ES" smtClean="0"/>
              <a:t>09/03/2019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7C2C5A-0FC1-404C-929A-C34D838BA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F8B722-2694-4433-B449-D9E2B4E1B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53DAB-90A8-4C27-A626-532187C0E4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99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572CE-0093-4B7D-B5A6-04C748E84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0066"/>
            <a:ext cx="9144000" cy="1058311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Talleres integrados III: Diagnóstico a primera vista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0FA666-FDC0-4943-A42C-16FF859428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s-ES" sz="2800" dirty="0"/>
              <a:t>Manuel Dieter Warnken Miralles    1858</a:t>
            </a:r>
          </a:p>
          <a:p>
            <a:pPr algn="r"/>
            <a:r>
              <a:rPr lang="es-ES" sz="2800" dirty="0"/>
              <a:t>Hospital Universitario de Elche</a:t>
            </a:r>
          </a:p>
          <a:p>
            <a:pPr algn="r"/>
            <a:r>
              <a:rPr lang="es-ES" sz="2800" dirty="0"/>
              <a:t>Autorizado por Félix Gutiérrez</a:t>
            </a:r>
          </a:p>
        </p:txBody>
      </p:sp>
    </p:spTree>
    <p:extLst>
      <p:ext uri="{BB962C8B-B14F-4D97-AF65-F5344CB8AC3E}">
        <p14:creationId xmlns:p14="http://schemas.microsoft.com/office/powerpoint/2010/main" val="402703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10AF7F-B02F-4834-A71D-E11929A2E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6591"/>
            <a:ext cx="10515600" cy="56203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EA:</a:t>
            </a:r>
            <a:r>
              <a:rPr lang="es-ES" dirty="0"/>
              <a:t> Mujer de 40 años que acude a Urgencias por malestar general y fiebre de hasta 39°C los tres días previos. Refiere tos productiva con esputo amarillento. También refiere dolor de características pleuríticas de unas dos semanas de evolución en costado izquierdo.</a:t>
            </a:r>
          </a:p>
          <a:p>
            <a:pPr algn="just"/>
            <a:endParaRPr lang="es-ES" dirty="0"/>
          </a:p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AP: </a:t>
            </a:r>
            <a:r>
              <a:rPr lang="es-ES" dirty="0"/>
              <a:t>No refiere alergias. No HTA, no DM, no DLP. No refiere hábitos tóxicos. Operada de hernia umbilical en la infancia.</a:t>
            </a:r>
          </a:p>
          <a:p>
            <a:pPr algn="just"/>
            <a:endParaRPr lang="es-ES" dirty="0"/>
          </a:p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EF: </a:t>
            </a:r>
            <a:r>
              <a:rPr lang="es-ES" dirty="0"/>
              <a:t>38,1 °C;  97lpm; TA 110/60mmHg; SatO2 98%.</a:t>
            </a:r>
          </a:p>
          <a:p>
            <a:pPr marL="0" indent="0" algn="just">
              <a:buNone/>
            </a:pPr>
            <a:r>
              <a:rPr lang="es-ES" dirty="0"/>
              <a:t>	Destacan crepitantes a la auscultación y dudosa matidez en base pulmonar izquierda. Resto 	de la exploración sin otros hallazgos.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Analítica sanguínea: </a:t>
            </a:r>
            <a:r>
              <a:rPr lang="es-ES" dirty="0"/>
              <a:t>destacan PCR de 315,8mg/dl y leucocitos de 29.830 (91% neutrófilos)</a:t>
            </a:r>
          </a:p>
          <a:p>
            <a:pPr algn="just"/>
            <a:endParaRPr lang="es-ES" dirty="0"/>
          </a:p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Otras pruebas complementarias: </a:t>
            </a:r>
            <a:r>
              <a:rPr lang="es-ES" dirty="0" err="1"/>
              <a:t>Antigenuria</a:t>
            </a:r>
            <a:r>
              <a:rPr lang="es-ES" dirty="0"/>
              <a:t> -; hemocultivos -; urocultivo -; pruebas de la gripe -; esputo con flora orofaríngea.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Se realizan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radiografía de tórax</a:t>
            </a:r>
            <a:r>
              <a:rPr lang="es-ES" dirty="0"/>
              <a:t> y posteriormente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TC torácico </a:t>
            </a:r>
            <a:r>
              <a:rPr lang="es-ES" dirty="0"/>
              <a:t>por empeoramiento radiológico a los dos días.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639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5AAC470-11BD-428F-A3E9-2A27754B9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94440"/>
            <a:ext cx="5294716" cy="426911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6C33DB8-383B-4871-B2B8-093203E7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265715"/>
            <a:ext cx="5294715" cy="432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6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C8E449C-E635-4C0A-B559-5123DA5E1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232" y="357783"/>
            <a:ext cx="10905066" cy="38247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1C30FAD-845A-4F50-A6F9-F3A2262A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340" y="3153990"/>
            <a:ext cx="4931842" cy="3492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29BB99-8B40-43CE-A994-2E797D1E118A}"/>
              </a:ext>
            </a:extLst>
          </p:cNvPr>
          <p:cNvSpPr txBox="1"/>
          <p:nvPr/>
        </p:nvSpPr>
        <p:spPr>
          <a:xfrm>
            <a:off x="6096000" y="357783"/>
            <a:ext cx="115293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117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042B6-A6AF-429B-B014-EE0EAC66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Resolución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2FBA08-84A2-4DDE-B75E-BFCD33796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err="1">
                <a:solidFill>
                  <a:schemeClr val="bg2">
                    <a:lumMod val="50000"/>
                  </a:schemeClr>
                </a:solidFill>
              </a:rPr>
              <a:t>Rx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tórax: </a:t>
            </a:r>
            <a:r>
              <a:rPr lang="es-ES" dirty="0"/>
              <a:t>pinzamiento del seno </a:t>
            </a:r>
            <a:r>
              <a:rPr lang="es-ES" dirty="0" err="1"/>
              <a:t>costofrénico</a:t>
            </a:r>
            <a:r>
              <a:rPr lang="es-ES" dirty="0"/>
              <a:t> izquierdo con progresión a los dos días con aparición de una consolidación </a:t>
            </a:r>
            <a:r>
              <a:rPr lang="es-ES" dirty="0" err="1"/>
              <a:t>retrocardíaca</a:t>
            </a:r>
            <a:r>
              <a:rPr lang="es-ES" dirty="0"/>
              <a:t>.</a:t>
            </a:r>
          </a:p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TC:</a:t>
            </a:r>
            <a:r>
              <a:rPr lang="es-ES" dirty="0"/>
              <a:t> se identifican tres colecciones líquidas pleurales principales </a:t>
            </a:r>
            <a:r>
              <a:rPr lang="es-ES" dirty="0" err="1"/>
              <a:t>loculadas</a:t>
            </a:r>
            <a:r>
              <a:rPr lang="es-ES" dirty="0"/>
              <a:t>: la mayor en la región basal posterior, </a:t>
            </a:r>
            <a:r>
              <a:rPr lang="es-ES"/>
              <a:t>que ocasionan </a:t>
            </a:r>
            <a:r>
              <a:rPr lang="es-ES" dirty="0"/>
              <a:t>una atelectasia compresiva del parénquima adyacente; otra en el espesor de la cisura; y otra en la vertiente lateral de la anterior.</a:t>
            </a:r>
          </a:p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Toracocentesis: </a:t>
            </a:r>
            <a:r>
              <a:rPr lang="es-ES" dirty="0"/>
              <a:t>pH 6’8; leucocitos 8.600; Glucosa &lt; 20mg/dl; LDH 7.218 U/l; </a:t>
            </a:r>
            <a:r>
              <a:rPr lang="es-ES" dirty="0" err="1"/>
              <a:t>Porteínas</a:t>
            </a:r>
            <a:r>
              <a:rPr lang="es-ES" dirty="0"/>
              <a:t> 4’8g/dl</a:t>
            </a:r>
          </a:p>
          <a:p>
            <a:pPr algn="just"/>
            <a:r>
              <a:rPr lang="es-ES" dirty="0"/>
              <a:t>Diagnóstico: </a:t>
            </a:r>
            <a:r>
              <a:rPr lang="es-ES" sz="3600" dirty="0">
                <a:solidFill>
                  <a:schemeClr val="bg2">
                    <a:lumMod val="50000"/>
                  </a:schemeClr>
                </a:solidFill>
              </a:rPr>
              <a:t>Empiema pleural </a:t>
            </a:r>
            <a:r>
              <a:rPr lang="es-ES" dirty="0"/>
              <a:t>por </a:t>
            </a:r>
            <a:r>
              <a:rPr lang="es-ES" i="1" dirty="0" err="1"/>
              <a:t>Fusobacterium</a:t>
            </a:r>
            <a:r>
              <a:rPr lang="es-ES" i="1" dirty="0"/>
              <a:t> </a:t>
            </a:r>
            <a:r>
              <a:rPr lang="es-ES" i="1" dirty="0" err="1"/>
              <a:t>necrophorum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400326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aran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210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Talleres integrados III: Diagnóstico a primera vista</vt:lpstr>
      <vt:lpstr>Presentación de PowerPoint</vt:lpstr>
      <vt:lpstr>Presentación de PowerPoint</vt:lpstr>
      <vt:lpstr>Presentación de PowerPoint</vt:lpstr>
      <vt:lpstr>Resolución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III: Diagnóstico a primera vista</dc:title>
  <dc:creator>Manuel Dieter Warnken Miralles</dc:creator>
  <cp:lastModifiedBy>Manuel Dieter Warnken Miralles</cp:lastModifiedBy>
  <cp:revision>4</cp:revision>
  <dcterms:created xsi:type="dcterms:W3CDTF">2019-03-09T17:52:16Z</dcterms:created>
  <dcterms:modified xsi:type="dcterms:W3CDTF">2019-03-09T18:09:59Z</dcterms:modified>
</cp:coreProperties>
</file>