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ECBFC-9076-4081-9A9D-6D329373E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0F3A03-4E7E-4697-9EDF-6BE362EA4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84A9E7-9CBC-49D1-99CD-6975B99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BF24F-59F3-42A6-A624-E74A4D83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240E8-17E0-499D-9B54-B3EBFB4A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31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958F7-36A5-4D2F-9FA3-01110945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783D3B-61EE-4D88-A030-94B69EF81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ED7DDE-59E5-4B47-BFC7-1B3DF9D7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D6ACD-3123-4C5E-8074-22F4D7D3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D73F9-2FAA-41EB-8BC7-574A8CE9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4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F8E8D3-3615-4F89-AEF2-79C425BC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545B06-14F5-429D-B0B1-1CE4DE892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F71CD-0230-401A-A4C5-4F74508E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29C0BF-70A8-4041-B31D-0EC21ED6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47301B-B9DF-48F6-A418-0529130E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75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F1E43-83B8-4D33-AA5C-273A79A4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BC2B1-457E-4470-BAE9-E7277D625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8B942-5047-4446-A9DA-DB6599EE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6089CD-7E5E-455A-866E-8A6A992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1FCA53-4CAD-46F5-9283-D76A04BE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13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B86E3-1548-4810-B349-1F458647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E5E78E-6668-4029-A385-58005D8D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FD5A2-85E2-4A78-93A7-80581626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6E9721-13AB-46CD-89DB-B02F391B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BCB0D-6C89-4F14-943D-31E39DBC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32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79CF3-16D7-4156-89DB-D9F6C4F2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4EEAD-5EA0-43AF-957B-6E3E106FD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A7667-4031-41F8-940D-0E0DD4C34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C6B217-B41F-481F-9C1D-0CB6CFF2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BAD76F-B0C2-4EA4-846F-2A7C6B77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977AC5-C4EA-46CD-818E-F272395B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24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14FE0-289B-4EDF-95C9-E4BA00E8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81DFB8-36F2-4BD5-804D-6320D026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400778-AB4C-44D6-A343-35301EB9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18D16D-14BB-419D-9AC3-C97E0BC45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D04D52-CEDC-4985-8EDB-4A908A7EA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23641D-C429-4958-95A3-1CC97A9A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3F8E54-489D-4C0B-B8D5-41238A7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289DE2-B6C3-4A28-880F-5AACD721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22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EB0A2-4AD9-4284-9C39-AA6718F3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B873D0-B33D-4E18-ADE4-7EE0AC0B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B08A5C-63BF-48A0-8F11-250A761F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A51D0D-81FA-489F-A448-8D83B520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476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B4E77A-FFC2-4DD6-8720-B7DD6DD1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2909C3-E6D0-479C-87C5-19A15F96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57F770-32CE-45EA-88DD-1BDD481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1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A969C-8B89-494B-A832-71C60644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94642-16D9-407A-AF25-EC8D4FC6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F57681-BAD0-486D-A685-4919A7DDB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5F7F6F-E259-4B5D-8D52-CC5D5987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CC5E73-4CE7-40FA-92E3-502567F8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DF1E12-B487-468F-913D-5CE1A1A6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90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E778-CCF3-4F51-A249-FA15C39C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293C7A-AF49-46BD-9433-AD2588239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543716-77CA-4159-8E6A-0CAD176F9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EA0CE-E468-4FE3-9161-6CC08B85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B813D-3EEB-4811-BA62-6079F463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F1E1D0-3BAE-492C-A3A8-7160A00C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23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7A4F3C-7CEE-4F02-A34A-00BC7B9B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0D840D-16D6-43C1-A89B-377062B5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644D4-7A28-4D4E-931D-5208F919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F112-6151-4FF1-BEE6-CE1D8F23D785}" type="datetimeFigureOut">
              <a:rPr lang="es-ES" smtClean="0"/>
              <a:t>23/03/2019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7A92A-A513-4B58-A33C-099C09C6A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9A674-48EE-4D40-B34E-92413C68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1958-B066-45FC-A363-7A250241A8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87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23553-BA37-4395-94D6-DE26DF0F1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Caso clínico INFECCIOSAS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84B18A-83B5-4D29-A843-F30C814C8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Sofía </a:t>
            </a:r>
            <a:r>
              <a:rPr lang="es-ES" dirty="0" err="1"/>
              <a:t>Viñola</a:t>
            </a:r>
            <a:r>
              <a:rPr lang="es-ES" dirty="0"/>
              <a:t> Hernández</a:t>
            </a:r>
          </a:p>
          <a:p>
            <a:r>
              <a:rPr lang="es-ES" dirty="0"/>
              <a:t>Aprobado por Dr. Félix Gutiérrez</a:t>
            </a:r>
          </a:p>
        </p:txBody>
      </p:sp>
    </p:spTree>
    <p:extLst>
      <p:ext uri="{BB962C8B-B14F-4D97-AF65-F5344CB8AC3E}">
        <p14:creationId xmlns:p14="http://schemas.microsoft.com/office/powerpoint/2010/main" val="18119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A973F9-F677-4B12-BF23-9C6B07B85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Varón de 49 años. Exfumador desde hace 22 años con consumo acumulado 10 años/paquete. No tratamiento habitual.</a:t>
            </a:r>
          </a:p>
          <a:p>
            <a:pPr marL="0" indent="0">
              <a:buNone/>
            </a:pPr>
            <a:endParaRPr lang="es-ES" sz="500" dirty="0"/>
          </a:p>
          <a:p>
            <a:pPr marL="0" indent="0">
              <a:buNone/>
            </a:pPr>
            <a:r>
              <a:rPr lang="es-ES" dirty="0"/>
              <a:t>Refiere episodio de fiebre y </a:t>
            </a:r>
            <a:r>
              <a:rPr lang="es-ES" dirty="0" err="1"/>
              <a:t>artromialguias</a:t>
            </a:r>
            <a:r>
              <a:rPr lang="es-ES" dirty="0"/>
              <a:t> hace 5 meses, desde el cual viene presentando picos febriles acompañados de sudoración cada 7-10 días y astenia. Asocia perdida de apetito sin perdida de peso.</a:t>
            </a:r>
          </a:p>
          <a:p>
            <a:pPr marL="0" indent="0">
              <a:buNone/>
            </a:pPr>
            <a:endParaRPr lang="es-ES" sz="500" dirty="0"/>
          </a:p>
          <a:p>
            <a:pPr marL="0" indent="0">
              <a:buNone/>
            </a:pPr>
            <a:r>
              <a:rPr lang="es-ES" dirty="0"/>
              <a:t>02/2019: Acude por tos seca, expectoración escasa a veces acompañada de hebras hemoptoicas y disnea de moderados esfuerzos. </a:t>
            </a:r>
            <a:r>
              <a:rPr lang="es-ES" i="1" dirty="0"/>
              <a:t>Se realiza </a:t>
            </a:r>
            <a:r>
              <a:rPr lang="es-ES" i="1" dirty="0" err="1"/>
              <a:t>Rx</a:t>
            </a:r>
            <a:r>
              <a:rPr lang="es-ES" i="1" dirty="0"/>
              <a:t> tórax y TAC torácico adjuntos.</a:t>
            </a:r>
          </a:p>
          <a:p>
            <a:pPr marL="0" indent="0">
              <a:buNone/>
            </a:pPr>
            <a:endParaRPr lang="es-ES" sz="500" dirty="0"/>
          </a:p>
          <a:p>
            <a:pPr marL="0" indent="0">
              <a:buNone/>
            </a:pPr>
            <a:r>
              <a:rPr lang="es-ES" dirty="0"/>
              <a:t>03/2019: Acude por cefalea intensa “en casquete” de 5 días de evolución. </a:t>
            </a:r>
            <a:r>
              <a:rPr lang="es-ES" i="1" dirty="0"/>
              <a:t>Se realizan TAC y RMN cerebral adjuntas.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37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A81978-2835-44F3-BD19-A2ACB553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6" y="463826"/>
            <a:ext cx="5947860" cy="56454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FCFEE1-EDF6-4B64-8C9D-0627A06A0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90" y="505826"/>
            <a:ext cx="5071714" cy="56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0CD8B6E-D0EF-4718-810D-D0EF37FA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99" y="0"/>
            <a:ext cx="9151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45CEA2-92AD-4A59-92B5-E8BCA3A2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1F0123-CE93-4BDC-AECE-473CF3A1D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0" y="-13252"/>
            <a:ext cx="10189309" cy="68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C52060-A317-4432-8319-3DB09BDD9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0"/>
            <a:ext cx="552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47608D-E5F9-4E67-B5F4-1FFA01F56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6" y="0"/>
            <a:ext cx="6220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8B0874-6747-46A8-B24D-18C5874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6241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err="1"/>
              <a:t>Rx</a:t>
            </a:r>
            <a:r>
              <a:rPr lang="es-ES" b="1" dirty="0"/>
              <a:t> PA y lateral tórax</a:t>
            </a:r>
            <a:r>
              <a:rPr lang="es-ES" dirty="0"/>
              <a:t>: condensación en LSI</a:t>
            </a:r>
          </a:p>
          <a:p>
            <a:pPr marL="0" indent="0">
              <a:buNone/>
            </a:pPr>
            <a:endParaRPr lang="es-ES" sz="500" dirty="0"/>
          </a:p>
          <a:p>
            <a:pPr marL="0" indent="0">
              <a:buNone/>
            </a:pPr>
            <a:r>
              <a:rPr lang="es-ES" b="1" dirty="0"/>
              <a:t>TAC tórax</a:t>
            </a:r>
            <a:r>
              <a:rPr lang="es-ES" dirty="0"/>
              <a:t>: Lesión hipodensa en LSI que se extiende de hilio a pleura lateral. Se observan adenopatías a nivel </a:t>
            </a:r>
            <a:r>
              <a:rPr lang="es-ES" dirty="0" err="1"/>
              <a:t>subcarinal</a:t>
            </a:r>
            <a:r>
              <a:rPr lang="es-ES" dirty="0"/>
              <a:t>, </a:t>
            </a:r>
            <a:r>
              <a:rPr lang="es-ES" dirty="0" err="1"/>
              <a:t>paraaótico</a:t>
            </a:r>
            <a:r>
              <a:rPr lang="es-ES" dirty="0"/>
              <a:t> y paraesofágico.</a:t>
            </a:r>
          </a:p>
          <a:p>
            <a:pPr marL="0" indent="0">
              <a:buNone/>
            </a:pPr>
            <a:endParaRPr lang="es-ES" sz="500" dirty="0"/>
          </a:p>
          <a:p>
            <a:pPr marL="0" indent="0">
              <a:buNone/>
            </a:pPr>
            <a:r>
              <a:rPr lang="es-ES" b="1" dirty="0"/>
              <a:t>TAC/RMN cerebral</a:t>
            </a:r>
            <a:r>
              <a:rPr lang="es-ES" dirty="0"/>
              <a:t>: Dos LOES en lóbulo frontal izquierdo. </a:t>
            </a:r>
          </a:p>
          <a:p>
            <a:pPr marL="0" indent="0">
              <a:buNone/>
            </a:pPr>
            <a:endParaRPr lang="es-ES" sz="3600" dirty="0"/>
          </a:p>
          <a:p>
            <a:pPr marL="0" indent="0" algn="ctr">
              <a:buNone/>
            </a:pPr>
            <a:r>
              <a:rPr lang="es-ES" sz="4000" dirty="0" err="1"/>
              <a:t>Dx</a:t>
            </a:r>
            <a:r>
              <a:rPr lang="es-ES" sz="4000" dirty="0"/>
              <a:t> </a:t>
            </a:r>
            <a:r>
              <a:rPr lang="es-ES" sz="4000" b="1" dirty="0"/>
              <a:t>NOCARDIOSIS</a:t>
            </a:r>
          </a:p>
          <a:p>
            <a:pPr marL="0" indent="0" algn="ctr">
              <a:buNone/>
            </a:pPr>
            <a:r>
              <a:rPr lang="es-ES" dirty="0"/>
              <a:t>La condensación en LSI se corresponde con una neumonía posterior a la inhalación del patógeno (vía de entrada). Las LOES cerebrales son abscesos por diseminación extrapulmonar.</a:t>
            </a:r>
          </a:p>
        </p:txBody>
      </p:sp>
    </p:spTree>
    <p:extLst>
      <p:ext uri="{BB962C8B-B14F-4D97-AF65-F5344CB8AC3E}">
        <p14:creationId xmlns:p14="http://schemas.microsoft.com/office/powerpoint/2010/main" val="3956118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202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Caso clínico INFECCIOSAS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</dc:creator>
  <cp:lastModifiedBy>Sofia</cp:lastModifiedBy>
  <cp:revision>14</cp:revision>
  <dcterms:created xsi:type="dcterms:W3CDTF">2019-03-14T19:37:51Z</dcterms:created>
  <dcterms:modified xsi:type="dcterms:W3CDTF">2019-03-23T18:53:31Z</dcterms:modified>
</cp:coreProperties>
</file>