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858DAF-F53A-4F8B-8422-FA8E4138DE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D24818-BD4B-462D-AD66-ECA6BF4382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7BE895-248C-49DA-BD24-B4CF05054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BA1-02CD-4BFA-A157-4BEFC62E0E18}" type="datetimeFigureOut">
              <a:rPr lang="es-ES" smtClean="0"/>
              <a:t>30/03/2019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DC238F-4282-4BB4-977E-17F38FE16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7A4862-C584-421B-8BEE-D69C8F13A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4AE5-49BA-404F-BAE7-5910126F85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336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3EAC7A-333E-4212-B29E-F7FF3E134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23A889-2CF5-4A7F-9B4E-63CE7E894D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C745AE-7967-4BCA-BD02-CA714B5FB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BA1-02CD-4BFA-A157-4BEFC62E0E18}" type="datetimeFigureOut">
              <a:rPr lang="es-ES" smtClean="0"/>
              <a:t>30/03/2019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27E194-B715-4EA4-A93B-365C94782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2E39D2-59E0-40C9-910D-A5F3E303B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4AE5-49BA-404F-BAE7-5910126F85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420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30D58C0-CA96-41BA-9593-1982EDD3C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DB03D89-2BAB-4DF9-8ED3-7851DEB30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1B4F02-CC6F-486F-8201-59594E4AC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BA1-02CD-4BFA-A157-4BEFC62E0E18}" type="datetimeFigureOut">
              <a:rPr lang="es-ES" smtClean="0"/>
              <a:t>30/03/2019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C0AEE9-8BCA-4902-9EC3-145676EF2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31FD11-BF02-4302-B2FD-CC264AAA7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4AE5-49BA-404F-BAE7-5910126F85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084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B37DF1-645C-4E60-B431-DEE5BB415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DE2C11-83C2-4C08-88F6-D19917593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B2912E-3825-4782-9842-D28AC9733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BA1-02CD-4BFA-A157-4BEFC62E0E18}" type="datetimeFigureOut">
              <a:rPr lang="es-ES" smtClean="0"/>
              <a:t>30/03/2019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701CAE-05A5-4555-9E33-DDC89CC91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0CA256-EF12-4B69-9B3F-02BFC66B0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4AE5-49BA-404F-BAE7-5910126F85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201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2D2E82-CB29-4473-A18C-816DA5550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8CD9F1-0C88-4BD8-B2F0-A4DA943CE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687C40-7293-4695-803F-220805A6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BA1-02CD-4BFA-A157-4BEFC62E0E18}" type="datetimeFigureOut">
              <a:rPr lang="es-ES" smtClean="0"/>
              <a:t>30/03/2019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01F922-18D5-4E23-BEE7-5BD480DFF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9F2F0B-2F25-4DC8-A3C6-D8793A95C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4AE5-49BA-404F-BAE7-5910126F85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678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0FEE9A-37AA-43C5-8486-2E654F53E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B1D710-125E-4D21-B565-B4ED18A940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908586-B0C1-413D-9658-98DCF1422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1030B8-A5A8-4CBF-9FF9-FF06F9A1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BA1-02CD-4BFA-A157-4BEFC62E0E18}" type="datetimeFigureOut">
              <a:rPr lang="es-ES" smtClean="0"/>
              <a:t>30/03/2019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401536-1405-419D-A0F7-138E5B371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9415E9-A448-47FC-8A92-D87C8EFB4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4AE5-49BA-404F-BAE7-5910126F85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789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B4EC61-F4D1-4A23-A4BF-BB909773B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A5DC03-4BCD-4A31-B55B-3D7801115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B8E50C8-A315-4A41-8F6A-50A5832EFF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CFC0977-EECE-402F-A56B-7E4666650B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39C009F-84F1-403B-8912-9B334A559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B6CDBDA-9458-469C-80A2-5A101276A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BA1-02CD-4BFA-A157-4BEFC62E0E18}" type="datetimeFigureOut">
              <a:rPr lang="es-ES" smtClean="0"/>
              <a:t>30/03/2019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9940085-0090-4444-B087-895A67412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878C60A-73C5-48AA-A34D-A37AAA801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4AE5-49BA-404F-BAE7-5910126F85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241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185102-EAC6-48AA-85DE-E1B6E885C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04042E6-0111-4E83-B9EE-51DEB8412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BA1-02CD-4BFA-A157-4BEFC62E0E18}" type="datetimeFigureOut">
              <a:rPr lang="es-ES" smtClean="0"/>
              <a:t>30/03/2019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FD723A5-8ABC-4BEA-9AAC-2FAC9E9EF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04F9EF0-A76E-413C-A4EC-02EEB7BAF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4AE5-49BA-404F-BAE7-5910126F85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197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BAFF192-78C1-4FD9-946F-C9DAD16DA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BA1-02CD-4BFA-A157-4BEFC62E0E18}" type="datetimeFigureOut">
              <a:rPr lang="es-ES" smtClean="0"/>
              <a:t>30/03/2019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16CD25-1824-4432-9836-5A66E7CF5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A6EC6B1-FAB6-49A9-BE43-F5A58AB94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4AE5-49BA-404F-BAE7-5910126F85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0267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DC9937-467A-4DA6-926A-B3328A8A4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259819-1C0D-4406-93F8-92C6BC561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2EDA2C-A70D-4912-A234-203E46595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CA760C-B047-46A2-A925-CC627CC21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BA1-02CD-4BFA-A157-4BEFC62E0E18}" type="datetimeFigureOut">
              <a:rPr lang="es-ES" smtClean="0"/>
              <a:t>30/03/2019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892C97-02D7-4807-A777-E6C6E271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62A8D1-E571-473B-A5C3-AECABC4D9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4AE5-49BA-404F-BAE7-5910126F85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7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17D23-44EE-4530-BCBE-4C6E0DC1D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B9DD8CD-29B0-4919-9A1A-BFAFDF29D3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F7FE51-87F7-4D2F-9DC1-2795328E2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F9F8B7-DEC7-4DE8-922D-54157FA5E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BA1-02CD-4BFA-A157-4BEFC62E0E18}" type="datetimeFigureOut">
              <a:rPr lang="es-ES" smtClean="0"/>
              <a:t>30/03/2019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53840E-1CB1-482D-94A3-753C30046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1AE628-EE62-484E-966C-C1C3D735F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4AE5-49BA-404F-BAE7-5910126F85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2494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FF1D0D5-7E83-4993-93AF-0BA943A1F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82695E-E922-4C16-AE13-8B2071734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69FEB0-F933-4134-AF35-5EF1D5F540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52BA1-02CD-4BFA-A157-4BEFC62E0E18}" type="datetimeFigureOut">
              <a:rPr lang="es-ES" smtClean="0"/>
              <a:t>30/03/2019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5682E3-F163-4038-8EAD-6E154E5970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01035B-7B30-4053-8D99-B80FA2AF68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44AE5-49BA-404F-BAE7-5910126F85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076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A86DAA-C5EF-4BB7-83DB-EA2CD6E5C6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Caso clínico GINECOLOGÍA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7C13C4-0D64-4C5A-9A07-2053345422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Sofía </a:t>
            </a:r>
            <a:r>
              <a:rPr lang="es-ES" dirty="0" err="1"/>
              <a:t>Viñola</a:t>
            </a:r>
            <a:r>
              <a:rPr lang="es-ES" dirty="0"/>
              <a:t> Hernández</a:t>
            </a:r>
          </a:p>
          <a:p>
            <a:r>
              <a:rPr lang="es-ES" dirty="0"/>
              <a:t>Aprobado por Dra. María José García Teruel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97057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ED7EE6-121D-4C01-80A1-C773656B1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9782"/>
            <a:ext cx="10515600" cy="56984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dirty="0"/>
              <a:t>Mujer de 52 años que acude a urgencias por </a:t>
            </a:r>
            <a:r>
              <a:rPr lang="es-ES" dirty="0">
                <a:solidFill>
                  <a:srgbClr val="FF0000"/>
                </a:solidFill>
              </a:rPr>
              <a:t>dolor en FII</a:t>
            </a:r>
            <a:r>
              <a:rPr lang="es-ES" dirty="0"/>
              <a:t>, no irradiado, continuo y de dos meses de evolución; que ha aumentado de intensidad hace 3 días. No refiere náuseas, vómitos ni diarreas. Presenta estreñimiento habitual. No fiebre. No clínica miccional. No astenia ni anorexia pero </a:t>
            </a:r>
            <a:r>
              <a:rPr lang="es-ES" dirty="0">
                <a:solidFill>
                  <a:srgbClr val="FF0000"/>
                </a:solidFill>
              </a:rPr>
              <a:t>pérdida de 8kg en el último año</a:t>
            </a:r>
            <a:r>
              <a:rPr lang="es-ES" dirty="0"/>
              <a:t>. </a:t>
            </a:r>
          </a:p>
          <a:p>
            <a:pPr marL="0" indent="0">
              <a:buNone/>
            </a:pPr>
            <a:endParaRPr lang="es-ES" sz="2600" dirty="0"/>
          </a:p>
          <a:p>
            <a:pPr marL="0" indent="0">
              <a:buNone/>
            </a:pPr>
            <a:r>
              <a:rPr lang="es-ES" sz="2600" dirty="0">
                <a:solidFill>
                  <a:schemeClr val="bg1"/>
                </a:solidFill>
              </a:rPr>
              <a:t>AP: 	</a:t>
            </a:r>
            <a:r>
              <a:rPr lang="es-ES" sz="2600" dirty="0"/>
              <a:t>RAM a Claritromicina. HTA en tratamiento. No DM ni DLP. No hábitos     	tóxicos.</a:t>
            </a:r>
          </a:p>
          <a:p>
            <a:pPr marL="0" indent="0">
              <a:buNone/>
            </a:pPr>
            <a:r>
              <a:rPr lang="es-ES" sz="2600" dirty="0"/>
              <a:t>Rinitis alérgica. Desprendimiento posterior de vítreo y hemorragia retiniana en 2013. Hernia diafragmática derecha asintomática. Múltiples consultas en MAP y urgencias por </a:t>
            </a:r>
            <a:r>
              <a:rPr lang="es-ES" sz="2600" b="1" dirty="0"/>
              <a:t>dolor abdominal </a:t>
            </a:r>
            <a:r>
              <a:rPr lang="es-ES" sz="2600" dirty="0"/>
              <a:t>desde 2017.</a:t>
            </a:r>
          </a:p>
          <a:p>
            <a:pPr marL="0" indent="0">
              <a:buNone/>
            </a:pPr>
            <a:r>
              <a:rPr lang="es-ES" sz="2600" dirty="0" err="1"/>
              <a:t>IQx</a:t>
            </a:r>
            <a:r>
              <a:rPr lang="es-ES" sz="2600" dirty="0"/>
              <a:t>: Apendicectomía. Hernia discal.</a:t>
            </a:r>
          </a:p>
          <a:p>
            <a:pPr marL="0" indent="0">
              <a:buNone/>
            </a:pPr>
            <a:endParaRPr lang="es-ES" sz="500" dirty="0"/>
          </a:p>
          <a:p>
            <a:pPr marL="0" indent="0">
              <a:buNone/>
            </a:pPr>
            <a:r>
              <a:rPr lang="es-ES" sz="2600" dirty="0"/>
              <a:t>TTO: Indapamida 1,5mg/d, Paracetamol 1g/d, </a:t>
            </a:r>
            <a:r>
              <a:rPr lang="es-ES" sz="2600" dirty="0" err="1"/>
              <a:t>Tizanidina</a:t>
            </a:r>
            <a:r>
              <a:rPr lang="es-ES" sz="2600" dirty="0"/>
              <a:t> 1comp/2d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83826356-F159-4DAB-92C3-377C60D98A23}"/>
              </a:ext>
            </a:extLst>
          </p:cNvPr>
          <p:cNvSpPr/>
          <p:nvPr/>
        </p:nvSpPr>
        <p:spPr>
          <a:xfrm>
            <a:off x="732183" y="2981664"/>
            <a:ext cx="957469" cy="894669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90595FA-7CBF-47EE-9539-0DDB96FC2FFC}"/>
              </a:ext>
            </a:extLst>
          </p:cNvPr>
          <p:cNvSpPr txBox="1"/>
          <p:nvPr/>
        </p:nvSpPr>
        <p:spPr>
          <a:xfrm>
            <a:off x="862633" y="3136610"/>
            <a:ext cx="696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2060"/>
                </a:solidFill>
              </a:rPr>
              <a:t>AP</a:t>
            </a:r>
          </a:p>
        </p:txBody>
      </p:sp>
    </p:spTree>
    <p:extLst>
      <p:ext uri="{BB962C8B-B14F-4D97-AF65-F5344CB8AC3E}">
        <p14:creationId xmlns:p14="http://schemas.microsoft.com/office/powerpoint/2010/main" val="3610079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07EA2E-39E2-4193-BC76-CB7904098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478" y="372994"/>
            <a:ext cx="11231217" cy="26352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600" dirty="0"/>
              <a:t>	</a:t>
            </a:r>
            <a:r>
              <a:rPr lang="es-ES" sz="2600" dirty="0" err="1"/>
              <a:t>Tª</a:t>
            </a:r>
            <a:r>
              <a:rPr lang="es-ES" sz="2600" dirty="0"/>
              <a:t> 37ºC   TA 116/84  FC 80lpm. </a:t>
            </a:r>
            <a:r>
              <a:rPr lang="es-ES" sz="2600" dirty="0" err="1"/>
              <a:t>CyO</a:t>
            </a:r>
            <a:r>
              <a:rPr lang="es-ES" sz="2600" dirty="0"/>
              <a:t>. BEG. NH, NN, NC. </a:t>
            </a:r>
            <a:r>
              <a:rPr lang="es-ES" sz="2600" dirty="0" err="1"/>
              <a:t>Eupneica</a:t>
            </a:r>
            <a:r>
              <a:rPr lang="es-ES" sz="2600" dirty="0"/>
              <a:t>.</a:t>
            </a:r>
          </a:p>
          <a:p>
            <a:pPr marL="0" indent="0">
              <a:buNone/>
            </a:pPr>
            <a:r>
              <a:rPr lang="es-ES" sz="2600" dirty="0"/>
              <a:t>	Abdomen: Blando y depresible, doloroso en hipogastrio y ambas fosas iliacas, sobre todo en izquierda. No masas ni megalias. No signos de irritación peritoneal. Blumberg y Murphy -. PP renal -. Resto anodino</a:t>
            </a:r>
          </a:p>
          <a:p>
            <a:pPr marL="0" indent="0">
              <a:buNone/>
            </a:pPr>
            <a:r>
              <a:rPr lang="es-ES" u="sng" dirty="0"/>
              <a:t>EF ginecológica</a:t>
            </a:r>
            <a:r>
              <a:rPr lang="es-ES" dirty="0"/>
              <a:t>: Douglas impresiona de ocupado. Exploración dificultosa por mala tolerancia.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5AA9EF6-7ED8-4D6F-8E71-D5F0DE1DF752}"/>
              </a:ext>
            </a:extLst>
          </p:cNvPr>
          <p:cNvSpPr/>
          <p:nvPr/>
        </p:nvSpPr>
        <p:spPr>
          <a:xfrm>
            <a:off x="629478" y="3166052"/>
            <a:ext cx="11410121" cy="356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ES" sz="2600" dirty="0">
                <a:solidFill>
                  <a:prstClr val="black"/>
                </a:solidFill>
              </a:rPr>
              <a:t>	Hemograma + BQ + Coagulación: anodino</a:t>
            </a:r>
            <a:r>
              <a:rPr lang="es-ES" sz="2400" dirty="0"/>
              <a:t>	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ES" sz="2400" dirty="0"/>
              <a:t>	</a:t>
            </a:r>
            <a:r>
              <a:rPr lang="es-ES" sz="2600" dirty="0" err="1"/>
              <a:t>Rx</a:t>
            </a:r>
            <a:r>
              <a:rPr lang="es-ES" sz="2600" dirty="0"/>
              <a:t> simple abdomen: </a:t>
            </a:r>
            <a:r>
              <a:rPr lang="es-ES" sz="2600" dirty="0">
                <a:solidFill>
                  <a:prstClr val="black"/>
                </a:solidFill>
              </a:rPr>
              <a:t>Patrón aéreo inespecífico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s-ES" sz="2600" dirty="0">
                <a:solidFill>
                  <a:prstClr val="black"/>
                </a:solidFill>
              </a:rPr>
              <a:t>	</a:t>
            </a:r>
            <a:r>
              <a:rPr lang="es-ES" sz="2600" dirty="0" err="1">
                <a:solidFill>
                  <a:prstClr val="black"/>
                </a:solidFill>
              </a:rPr>
              <a:t>EcoTV</a:t>
            </a:r>
            <a:r>
              <a:rPr lang="es-ES" sz="2600" dirty="0">
                <a:solidFill>
                  <a:prstClr val="black"/>
                </a:solidFill>
              </a:rPr>
              <a:t>: </a:t>
            </a:r>
            <a:r>
              <a:rPr lang="es-ES" sz="2800" dirty="0"/>
              <a:t>Masa </a:t>
            </a:r>
            <a:r>
              <a:rPr lang="es-ES" sz="2800" dirty="0" err="1"/>
              <a:t>anexial</a:t>
            </a:r>
            <a:r>
              <a:rPr lang="es-ES" sz="2800" dirty="0"/>
              <a:t> izquierda caída en Douglas de 77x56mm sólida y 	con contorno irregular. Riesgo de malignidad intermedio. No se 	observa líquido libre ni carcinomatosis.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ES" sz="2600" dirty="0">
                <a:solidFill>
                  <a:prstClr val="black"/>
                </a:solidFill>
              </a:rPr>
              <a:t>	</a:t>
            </a:r>
            <a:r>
              <a:rPr lang="es-ES" sz="2600" b="1" dirty="0"/>
              <a:t>Se solicita TAC abdomino-pélvico y se programa ooforectomía izquierda 	con biopsia intraoperatoria. </a:t>
            </a:r>
            <a:r>
              <a:rPr lang="es-ES" sz="2600" dirty="0">
                <a:solidFill>
                  <a:srgbClr val="FF0000"/>
                </a:solidFill>
              </a:rPr>
              <a:t>En la </a:t>
            </a:r>
            <a:r>
              <a:rPr lang="es-ES" sz="2600" dirty="0" err="1">
                <a:solidFill>
                  <a:srgbClr val="FF0000"/>
                </a:solidFill>
              </a:rPr>
              <a:t>qx</a:t>
            </a:r>
            <a:r>
              <a:rPr lang="es-ES" sz="2600" dirty="0">
                <a:solidFill>
                  <a:srgbClr val="FF0000"/>
                </a:solidFill>
              </a:rPr>
              <a:t> se detecta carcinomatosis en cúpulas 	diafragmáticas.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0BFEA944-384B-4829-A292-C5B7510068FA}"/>
              </a:ext>
            </a:extLst>
          </p:cNvPr>
          <p:cNvSpPr/>
          <p:nvPr/>
        </p:nvSpPr>
        <p:spPr>
          <a:xfrm>
            <a:off x="576467" y="280072"/>
            <a:ext cx="957469" cy="894669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DBF48D81-E2E8-48C0-85A3-942CF335E2DF}"/>
              </a:ext>
            </a:extLst>
          </p:cNvPr>
          <p:cNvSpPr/>
          <p:nvPr/>
        </p:nvSpPr>
        <p:spPr>
          <a:xfrm>
            <a:off x="576466" y="3142632"/>
            <a:ext cx="957469" cy="894669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DDF9D25-796B-45AD-89E7-C252ACF8E05B}"/>
              </a:ext>
            </a:extLst>
          </p:cNvPr>
          <p:cNvSpPr txBox="1"/>
          <p:nvPr/>
        </p:nvSpPr>
        <p:spPr>
          <a:xfrm>
            <a:off x="706918" y="447663"/>
            <a:ext cx="696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2060"/>
                </a:solidFill>
              </a:rPr>
              <a:t>EF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C0990F8-F2C1-4CEE-9EAD-7A0DB4494BDD}"/>
              </a:ext>
            </a:extLst>
          </p:cNvPr>
          <p:cNvSpPr txBox="1"/>
          <p:nvPr/>
        </p:nvSpPr>
        <p:spPr>
          <a:xfrm>
            <a:off x="706918" y="3297578"/>
            <a:ext cx="696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2060"/>
                </a:solidFill>
              </a:rPr>
              <a:t>PC</a:t>
            </a:r>
          </a:p>
        </p:txBody>
      </p:sp>
    </p:spTree>
    <p:extLst>
      <p:ext uri="{BB962C8B-B14F-4D97-AF65-F5344CB8AC3E}">
        <p14:creationId xmlns:p14="http://schemas.microsoft.com/office/powerpoint/2010/main" val="2726893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F662026-B7B7-406B-B6B0-9202252BC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40" y="0"/>
            <a:ext cx="1043306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638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909D9F1-8A2F-4E34-832C-D339CB6636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824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489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60A18C-B337-4FFD-A4BB-D4DD8D247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5861"/>
            <a:ext cx="10515600" cy="5501102"/>
          </a:xfrm>
        </p:spPr>
        <p:txBody>
          <a:bodyPr/>
          <a:lstStyle/>
          <a:p>
            <a:pPr marL="0" indent="0">
              <a:buNone/>
            </a:pPr>
            <a:r>
              <a:rPr lang="es-ES" u="sng" dirty="0"/>
              <a:t>TAC abdomino-pélvico</a:t>
            </a:r>
            <a:r>
              <a:rPr lang="es-ES" dirty="0"/>
              <a:t>:  Masa pélvica sólida que parece depender de ovario izquierdo con áreas irregulares hipodensas.</a:t>
            </a:r>
          </a:p>
          <a:p>
            <a:pPr marL="0" indent="0">
              <a:buNone/>
            </a:pPr>
            <a:endParaRPr lang="es-ES" sz="3200" dirty="0"/>
          </a:p>
          <a:p>
            <a:pPr marL="0" indent="0" algn="ctr">
              <a:buNone/>
            </a:pPr>
            <a:r>
              <a:rPr lang="es-ES" sz="4400" b="1" dirty="0" err="1"/>
              <a:t>Dx</a:t>
            </a:r>
            <a:r>
              <a:rPr lang="es-ES" sz="4400" b="1" dirty="0"/>
              <a:t> por imagen: CÁNCER DE OVARIO</a:t>
            </a:r>
          </a:p>
          <a:p>
            <a:pPr marL="0" indent="0" algn="ctr">
              <a:buNone/>
            </a:pPr>
            <a:endParaRPr lang="es-ES" sz="4400" b="1" dirty="0"/>
          </a:p>
          <a:p>
            <a:pPr marL="0" indent="0" algn="ctr">
              <a:buNone/>
            </a:pPr>
            <a:r>
              <a:rPr lang="es-ES" dirty="0"/>
              <a:t>La biopsia intraoperatoria confirma la malignidad e informa de presencia de células en anillo de sello. Estamos ante un Tumor de </a:t>
            </a:r>
            <a:r>
              <a:rPr lang="es-ES" dirty="0" err="1"/>
              <a:t>Krukenberg</a:t>
            </a:r>
            <a:r>
              <a:rPr lang="es-ES" dirty="0"/>
              <a:t>, una metástasis ovárica de un probable adenocarcinoma gástrico con células en anillo de sello. </a:t>
            </a:r>
          </a:p>
        </p:txBody>
      </p:sp>
    </p:spTree>
    <p:extLst>
      <p:ext uri="{BB962C8B-B14F-4D97-AF65-F5344CB8AC3E}">
        <p14:creationId xmlns:p14="http://schemas.microsoft.com/office/powerpoint/2010/main" val="31463902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147</Words>
  <Application>Microsoft Office PowerPoint</Application>
  <PresentationFormat>Panorámica</PresentationFormat>
  <Paragraphs>25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Caso clínico GINECOLOGÍA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Sofia</dc:creator>
  <cp:lastModifiedBy>Sofia</cp:lastModifiedBy>
  <cp:revision>44</cp:revision>
  <dcterms:created xsi:type="dcterms:W3CDTF">2019-03-29T09:07:06Z</dcterms:created>
  <dcterms:modified xsi:type="dcterms:W3CDTF">2019-03-30T11:13:41Z</dcterms:modified>
</cp:coreProperties>
</file>