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801B60-B3A2-4C72-AE1B-1AD876C33F2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9820AB21-20E0-414E-A3EC-C333CDF324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0D96634-B723-4A6B-9F37-E5FAE5EDE035}"/>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5" name="Marcador de pie de página 4">
            <a:extLst>
              <a:ext uri="{FF2B5EF4-FFF2-40B4-BE49-F238E27FC236}">
                <a16:creationId xmlns:a16="http://schemas.microsoft.com/office/drawing/2014/main" id="{4D0FA07D-5BC8-43ED-B62C-83344B89AB4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E30BB6D-B125-46C2-9429-2C6DD7157716}"/>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27575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E80E08-CFC2-4487-A40E-8264C6AB1D32}"/>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F1B247D-B137-47CB-AD98-ECE446C1E21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98B286A-16BB-4C35-B1B0-1B969FDBF287}"/>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5" name="Marcador de pie de página 4">
            <a:extLst>
              <a:ext uri="{FF2B5EF4-FFF2-40B4-BE49-F238E27FC236}">
                <a16:creationId xmlns:a16="http://schemas.microsoft.com/office/drawing/2014/main" id="{99CAF5C0-6EAF-4A9B-B781-9A86C062DD3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227E22B-D860-4DAA-A86A-8C3FB8F83F12}"/>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2013512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7096F15-63E3-46E1-B66C-BE8369F3281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01037CD-7428-4B14-A84A-9AC473A6BD6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AC9A8A9-9E70-434B-83FF-C97C483EC362}"/>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5" name="Marcador de pie de página 4">
            <a:extLst>
              <a:ext uri="{FF2B5EF4-FFF2-40B4-BE49-F238E27FC236}">
                <a16:creationId xmlns:a16="http://schemas.microsoft.com/office/drawing/2014/main" id="{348F2E39-5B55-46B2-98D3-71B8EE20F88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8F20A79-A5F2-4982-B3E4-433D31E2CF12}"/>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415678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5490B-749C-42EB-8D12-9AC56C453B1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F5E077F-7450-48BA-BEBB-887F7481993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BEAA72-1AB0-4F77-9390-731D683701F8}"/>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5" name="Marcador de pie de página 4">
            <a:extLst>
              <a:ext uri="{FF2B5EF4-FFF2-40B4-BE49-F238E27FC236}">
                <a16:creationId xmlns:a16="http://schemas.microsoft.com/office/drawing/2014/main" id="{344DA7E2-9620-440A-9497-E1E258FA33D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FC6B3E-5BCD-4DBD-8926-4F334D36B449}"/>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85954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A61924-58AF-4923-A932-66D9775FE31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5288F51B-BCC1-4D1C-B7F3-07662D9F6C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948DEF4-A9FA-4BA3-9264-113EBAC61B09}"/>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5" name="Marcador de pie de página 4">
            <a:extLst>
              <a:ext uri="{FF2B5EF4-FFF2-40B4-BE49-F238E27FC236}">
                <a16:creationId xmlns:a16="http://schemas.microsoft.com/office/drawing/2014/main" id="{48AD3E0E-D096-484F-AF82-5DEC195AB82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0724D0C-4CD7-4403-A95B-C9179E475D38}"/>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269333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484C6E-3702-49EF-BCBF-EA983CBFBD4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546AB95-FD35-4BBE-9549-610E45AF2D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1F1B37DA-6B38-40A2-99E8-10E2D1AEE86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702834E-36C3-49DC-A6B3-25F4A862ECBA}"/>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6" name="Marcador de pie de página 5">
            <a:extLst>
              <a:ext uri="{FF2B5EF4-FFF2-40B4-BE49-F238E27FC236}">
                <a16:creationId xmlns:a16="http://schemas.microsoft.com/office/drawing/2014/main" id="{BAC92334-4CC1-401F-8B01-61A5C89D3D9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E3CD6AA-FD07-42AE-8D95-8997C3248CAF}"/>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3790091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372A46-32BF-44A1-B11B-6D1874A7BA1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4D0B088-6811-4762-BD47-F82F557E4C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D6078D0-7334-4F9A-AA98-294B568FD66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6DB53FB-56EE-45F7-9919-F1DE4C78FC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AEB9973-DC87-4E36-AC64-1724C6256C7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8AC21663-0DC4-4173-8E9E-B8E74607287D}"/>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8" name="Marcador de pie de página 7">
            <a:extLst>
              <a:ext uri="{FF2B5EF4-FFF2-40B4-BE49-F238E27FC236}">
                <a16:creationId xmlns:a16="http://schemas.microsoft.com/office/drawing/2014/main" id="{A3733A77-A5C9-4578-9AA1-1CD8A30360CE}"/>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7B3A66F2-693C-48C3-A999-8025842C036E}"/>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66693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89C1BA-351A-4883-8972-419E0A7B5490}"/>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55BEB83-0C48-4ABD-8C7F-394586DB2070}"/>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4" name="Marcador de pie de página 3">
            <a:extLst>
              <a:ext uri="{FF2B5EF4-FFF2-40B4-BE49-F238E27FC236}">
                <a16:creationId xmlns:a16="http://schemas.microsoft.com/office/drawing/2014/main" id="{BE6C1017-3426-4AA2-870D-7E5F9A4D7CA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033F638-94B0-4773-96DD-17B637D0FE71}"/>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179207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D84C600-C7C8-4275-B872-2D56A5234B85}"/>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3" name="Marcador de pie de página 2">
            <a:extLst>
              <a:ext uri="{FF2B5EF4-FFF2-40B4-BE49-F238E27FC236}">
                <a16:creationId xmlns:a16="http://schemas.microsoft.com/office/drawing/2014/main" id="{3D80FFA1-EED4-416D-87C1-F1C8C444B134}"/>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AC1DAA2E-0F28-4A79-8E40-36FBE66BA0FB}"/>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2597881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02E3E8-E735-4A74-9373-2BF722E8CC8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D787271-8FA3-4AC5-BFA4-C1B0335ACD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6B8A497-CD74-43CB-AB73-FE533B6B37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70716F4-3425-44D8-86C7-A730F3B63E23}"/>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6" name="Marcador de pie de página 5">
            <a:extLst>
              <a:ext uri="{FF2B5EF4-FFF2-40B4-BE49-F238E27FC236}">
                <a16:creationId xmlns:a16="http://schemas.microsoft.com/office/drawing/2014/main" id="{31D9B92C-7656-4A76-9721-00BCAE60D7A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A0CDD25-DF57-4350-8772-2130E5B2E12D}"/>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294378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555716-E3F8-4282-A941-3D4EC8B33B6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BB756D2-05AF-4C74-AA5E-914CE5FBA4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78A19BA2-9E35-40DF-8947-9981C4EE6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69C68A0-E14E-45AC-BDB4-69EA74C8A078}"/>
              </a:ext>
            </a:extLst>
          </p:cNvPr>
          <p:cNvSpPr>
            <a:spLocks noGrp="1"/>
          </p:cNvSpPr>
          <p:nvPr>
            <p:ph type="dt" sz="half" idx="10"/>
          </p:nvPr>
        </p:nvSpPr>
        <p:spPr/>
        <p:txBody>
          <a:bodyPr/>
          <a:lstStyle/>
          <a:p>
            <a:fld id="{796D7A6D-EA87-4E4E-997C-4A541487288E}" type="datetimeFigureOut">
              <a:rPr lang="es-ES" smtClean="0"/>
              <a:t>30/03/2019</a:t>
            </a:fld>
            <a:endParaRPr lang="es-ES"/>
          </a:p>
        </p:txBody>
      </p:sp>
      <p:sp>
        <p:nvSpPr>
          <p:cNvPr id="6" name="Marcador de pie de página 5">
            <a:extLst>
              <a:ext uri="{FF2B5EF4-FFF2-40B4-BE49-F238E27FC236}">
                <a16:creationId xmlns:a16="http://schemas.microsoft.com/office/drawing/2014/main" id="{F30E9585-A16F-4E6F-BE42-DCF4CC854E8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5C1D1F4-A822-44BE-832B-5B794859101A}"/>
              </a:ext>
            </a:extLst>
          </p:cNvPr>
          <p:cNvSpPr>
            <a:spLocks noGrp="1"/>
          </p:cNvSpPr>
          <p:nvPr>
            <p:ph type="sldNum" sz="quarter" idx="12"/>
          </p:nvPr>
        </p:nvSpPr>
        <p:spPr/>
        <p:txBody>
          <a:bodyPr/>
          <a:lstStyle/>
          <a:p>
            <a:fld id="{ABF955AC-B2BB-4054-80D2-6A1FA3DD9740}" type="slidenum">
              <a:rPr lang="es-ES" smtClean="0"/>
              <a:t>‹Nº›</a:t>
            </a:fld>
            <a:endParaRPr lang="es-ES"/>
          </a:p>
        </p:txBody>
      </p:sp>
    </p:spTree>
    <p:extLst>
      <p:ext uri="{BB962C8B-B14F-4D97-AF65-F5344CB8AC3E}">
        <p14:creationId xmlns:p14="http://schemas.microsoft.com/office/powerpoint/2010/main" val="2949728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FD8914B-F5A2-481B-9F0A-D3108B8EFD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B527056-7B2F-4382-912D-7B8379392D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1AAB8AD-C9FC-46D2-9C10-95E6292FB0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D7A6D-EA87-4E4E-997C-4A541487288E}" type="datetimeFigureOut">
              <a:rPr lang="es-ES" smtClean="0"/>
              <a:t>30/03/2019</a:t>
            </a:fld>
            <a:endParaRPr lang="es-ES"/>
          </a:p>
        </p:txBody>
      </p:sp>
      <p:sp>
        <p:nvSpPr>
          <p:cNvPr id="5" name="Marcador de pie de página 4">
            <a:extLst>
              <a:ext uri="{FF2B5EF4-FFF2-40B4-BE49-F238E27FC236}">
                <a16:creationId xmlns:a16="http://schemas.microsoft.com/office/drawing/2014/main" id="{86A6B96B-92BF-4EF6-8E60-25B8196FCA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102CB25-937A-40F3-89C1-D977D61E84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955AC-B2BB-4054-80D2-6A1FA3DD9740}" type="slidenum">
              <a:rPr lang="es-ES" smtClean="0"/>
              <a:t>‹Nº›</a:t>
            </a:fld>
            <a:endParaRPr lang="es-ES"/>
          </a:p>
        </p:txBody>
      </p:sp>
    </p:spTree>
    <p:extLst>
      <p:ext uri="{BB962C8B-B14F-4D97-AF65-F5344CB8AC3E}">
        <p14:creationId xmlns:p14="http://schemas.microsoft.com/office/powerpoint/2010/main" val="324717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0E2095-5EC4-4FAA-AB36-B599FB46041A}"/>
              </a:ext>
            </a:extLst>
          </p:cNvPr>
          <p:cNvSpPr>
            <a:spLocks noGrp="1"/>
          </p:cNvSpPr>
          <p:nvPr>
            <p:ph type="ctrTitle"/>
          </p:nvPr>
        </p:nvSpPr>
        <p:spPr/>
        <p:txBody>
          <a:bodyPr/>
          <a:lstStyle/>
          <a:p>
            <a:r>
              <a:rPr lang="es-ES" dirty="0"/>
              <a:t>Caso clínico DIGESTIVO</a:t>
            </a:r>
          </a:p>
        </p:txBody>
      </p:sp>
      <p:sp>
        <p:nvSpPr>
          <p:cNvPr id="3" name="Subtítulo 2">
            <a:extLst>
              <a:ext uri="{FF2B5EF4-FFF2-40B4-BE49-F238E27FC236}">
                <a16:creationId xmlns:a16="http://schemas.microsoft.com/office/drawing/2014/main" id="{4ECF7BFB-DE6B-4279-8C44-736FE813741D}"/>
              </a:ext>
            </a:extLst>
          </p:cNvPr>
          <p:cNvSpPr>
            <a:spLocks noGrp="1"/>
          </p:cNvSpPr>
          <p:nvPr>
            <p:ph type="subTitle" idx="1"/>
          </p:nvPr>
        </p:nvSpPr>
        <p:spPr/>
        <p:txBody>
          <a:bodyPr/>
          <a:lstStyle/>
          <a:p>
            <a:r>
              <a:rPr lang="es-ES" dirty="0"/>
              <a:t>Sofía </a:t>
            </a:r>
            <a:r>
              <a:rPr lang="es-ES" dirty="0" err="1"/>
              <a:t>Viñola</a:t>
            </a:r>
            <a:r>
              <a:rPr lang="es-ES" dirty="0"/>
              <a:t> Hernández</a:t>
            </a:r>
          </a:p>
          <a:p>
            <a:r>
              <a:rPr lang="es-ES" dirty="0"/>
              <a:t>Aprobado por Dr. Ildefonso Mozas</a:t>
            </a:r>
          </a:p>
          <a:p>
            <a:endParaRPr lang="es-ES" dirty="0"/>
          </a:p>
        </p:txBody>
      </p:sp>
    </p:spTree>
    <p:extLst>
      <p:ext uri="{BB962C8B-B14F-4D97-AF65-F5344CB8AC3E}">
        <p14:creationId xmlns:p14="http://schemas.microsoft.com/office/powerpoint/2010/main" val="99634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563FF6F-E162-406D-B954-9BA1A5857D12}"/>
              </a:ext>
            </a:extLst>
          </p:cNvPr>
          <p:cNvSpPr>
            <a:spLocks noGrp="1"/>
          </p:cNvSpPr>
          <p:nvPr>
            <p:ph idx="1"/>
          </p:nvPr>
        </p:nvSpPr>
        <p:spPr>
          <a:xfrm>
            <a:off x="965754" y="681038"/>
            <a:ext cx="10515600" cy="5620372"/>
          </a:xfrm>
        </p:spPr>
        <p:txBody>
          <a:bodyPr>
            <a:normAutofit/>
          </a:bodyPr>
          <a:lstStyle/>
          <a:p>
            <a:pPr marL="0" indent="0">
              <a:buNone/>
            </a:pPr>
            <a:r>
              <a:rPr lang="es-ES" sz="3400" dirty="0"/>
              <a:t>Varón de 82 años que acude a urgencias por deposiciones negras, pegajosas y malolientes de 4 días de evolución. </a:t>
            </a:r>
          </a:p>
          <a:p>
            <a:pPr marL="0" indent="0">
              <a:buNone/>
            </a:pPr>
            <a:endParaRPr lang="es-ES" dirty="0"/>
          </a:p>
          <a:p>
            <a:pPr marL="0" indent="0">
              <a:buNone/>
            </a:pPr>
            <a:endParaRPr lang="es-ES" dirty="0"/>
          </a:p>
          <a:p>
            <a:pPr marL="0" indent="0">
              <a:buNone/>
            </a:pPr>
            <a:r>
              <a:rPr lang="es-ES" dirty="0"/>
              <a:t>	</a:t>
            </a:r>
            <a:r>
              <a:rPr lang="es-ES" sz="3000" dirty="0"/>
              <a:t>No </a:t>
            </a:r>
            <a:r>
              <a:rPr lang="es-ES" sz="3000" dirty="0" err="1"/>
              <a:t>RAMc</a:t>
            </a:r>
            <a:r>
              <a:rPr lang="es-ES" sz="3000" dirty="0"/>
              <a:t>. HTA, DM tipo 2 y DLP en tratamiento.</a:t>
            </a:r>
          </a:p>
          <a:p>
            <a:pPr marL="0" indent="0">
              <a:buNone/>
            </a:pPr>
            <a:r>
              <a:rPr lang="es-ES" sz="3000" dirty="0"/>
              <a:t>	Ingreso 20/03/2019 por HDA: Úlcera duodenal y duodenitis 	eritematosa-hiperémica. </a:t>
            </a:r>
          </a:p>
          <a:p>
            <a:pPr marL="0" indent="0">
              <a:buNone/>
            </a:pPr>
            <a:r>
              <a:rPr lang="es-ES" sz="3000" dirty="0"/>
              <a:t>	</a:t>
            </a:r>
            <a:r>
              <a:rPr lang="es-ES" sz="3000" u="sng" dirty="0" err="1"/>
              <a:t>Tto</a:t>
            </a:r>
            <a:r>
              <a:rPr lang="es-ES" sz="3000" u="sng" dirty="0"/>
              <a:t> habitual</a:t>
            </a:r>
            <a:r>
              <a:rPr lang="es-ES" sz="3000" dirty="0"/>
              <a:t>: </a:t>
            </a:r>
            <a:r>
              <a:rPr lang="es-ES" sz="3000" dirty="0" err="1"/>
              <a:t>Lacipidino</a:t>
            </a:r>
            <a:r>
              <a:rPr lang="es-ES" sz="3000" dirty="0"/>
              <a:t> 4mg, Atorvastatina 10mg, 	Hidrocloruro de metformina 850mg, Sulfato ferroso 105mg, 	Ranitidina 300mg, Omeprazol 20mg.</a:t>
            </a:r>
          </a:p>
          <a:p>
            <a:pPr marL="0" indent="0">
              <a:buNone/>
            </a:pPr>
            <a:endParaRPr lang="es-ES" dirty="0"/>
          </a:p>
        </p:txBody>
      </p:sp>
      <p:sp>
        <p:nvSpPr>
          <p:cNvPr id="4" name="Elipse 3">
            <a:extLst>
              <a:ext uri="{FF2B5EF4-FFF2-40B4-BE49-F238E27FC236}">
                <a16:creationId xmlns:a16="http://schemas.microsoft.com/office/drawing/2014/main" id="{9276B3C2-B75A-4D0A-BF23-EB8475CC6E8B}"/>
              </a:ext>
            </a:extLst>
          </p:cNvPr>
          <p:cNvSpPr/>
          <p:nvPr/>
        </p:nvSpPr>
        <p:spPr>
          <a:xfrm>
            <a:off x="896177" y="2596555"/>
            <a:ext cx="957469" cy="894669"/>
          </a:xfrm>
          <a:prstGeom prst="ellipse">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s-ES"/>
          </a:p>
        </p:txBody>
      </p:sp>
      <p:sp>
        <p:nvSpPr>
          <p:cNvPr id="5" name="CuadroTexto 4">
            <a:extLst>
              <a:ext uri="{FF2B5EF4-FFF2-40B4-BE49-F238E27FC236}">
                <a16:creationId xmlns:a16="http://schemas.microsoft.com/office/drawing/2014/main" id="{049A69DF-56FA-4A72-9A8E-9BD3C60E4646}"/>
              </a:ext>
            </a:extLst>
          </p:cNvPr>
          <p:cNvSpPr txBox="1"/>
          <p:nvPr/>
        </p:nvSpPr>
        <p:spPr>
          <a:xfrm>
            <a:off x="1026627" y="2751501"/>
            <a:ext cx="696568" cy="584775"/>
          </a:xfrm>
          <a:prstGeom prst="rect">
            <a:avLst/>
          </a:prstGeom>
          <a:noFill/>
        </p:spPr>
        <p:txBody>
          <a:bodyPr wrap="square" rtlCol="0">
            <a:spAutoFit/>
          </a:bodyPr>
          <a:lstStyle/>
          <a:p>
            <a:r>
              <a:rPr lang="es-ES" sz="3200" b="1" dirty="0">
                <a:solidFill>
                  <a:srgbClr val="002060"/>
                </a:solidFill>
              </a:rPr>
              <a:t>AP</a:t>
            </a:r>
          </a:p>
        </p:txBody>
      </p:sp>
    </p:spTree>
    <p:extLst>
      <p:ext uri="{BB962C8B-B14F-4D97-AF65-F5344CB8AC3E}">
        <p14:creationId xmlns:p14="http://schemas.microsoft.com/office/powerpoint/2010/main" val="221055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51CD53-10D6-43DB-BC87-101C2B2055A7}"/>
              </a:ext>
            </a:extLst>
          </p:cNvPr>
          <p:cNvSpPr>
            <a:spLocks noGrp="1"/>
          </p:cNvSpPr>
          <p:nvPr>
            <p:ph idx="1"/>
          </p:nvPr>
        </p:nvSpPr>
        <p:spPr>
          <a:xfrm>
            <a:off x="957470" y="681037"/>
            <a:ext cx="10515600" cy="5646876"/>
          </a:xfrm>
        </p:spPr>
        <p:txBody>
          <a:bodyPr/>
          <a:lstStyle/>
          <a:p>
            <a:pPr marL="0" indent="0">
              <a:buNone/>
            </a:pPr>
            <a:r>
              <a:rPr lang="es-ES" sz="3000" dirty="0"/>
              <a:t>	Tª 36,9ºC    TA 111/65    FC 71lpm    </a:t>
            </a:r>
            <a:r>
              <a:rPr lang="es-ES" sz="3000" dirty="0" err="1"/>
              <a:t>Sat</a:t>
            </a:r>
            <a:r>
              <a:rPr lang="es-ES" sz="3000" dirty="0"/>
              <a:t> O2 97%</a:t>
            </a:r>
          </a:p>
          <a:p>
            <a:pPr marL="0" indent="0">
              <a:buNone/>
            </a:pPr>
            <a:r>
              <a:rPr lang="es-ES" sz="3000" dirty="0"/>
              <a:t>	</a:t>
            </a:r>
            <a:r>
              <a:rPr lang="es-ES" sz="3000" dirty="0" err="1"/>
              <a:t>CyO</a:t>
            </a:r>
            <a:r>
              <a:rPr lang="es-ES" sz="3000" dirty="0"/>
              <a:t>. BEG. NN, NH, NC. ACP: anodina. MMII sin alteraciones.</a:t>
            </a:r>
          </a:p>
          <a:p>
            <a:pPr marL="0" indent="0">
              <a:buNone/>
            </a:pPr>
            <a:r>
              <a:rPr lang="es-ES" sz="3000" dirty="0"/>
              <a:t>Abdomen: blando y depresible. Molestias a la palpación en epigastrio. No signos de irritación peritoneal. No se palpan masas ni megalias. </a:t>
            </a:r>
          </a:p>
          <a:p>
            <a:pPr marL="0" indent="0">
              <a:buNone/>
            </a:pPr>
            <a:r>
              <a:rPr lang="es-ES" sz="3000" dirty="0"/>
              <a:t>Tacto rectal: mínima cantidad de restos de color negro.</a:t>
            </a:r>
          </a:p>
          <a:p>
            <a:pPr marL="0" indent="0">
              <a:buNone/>
            </a:pPr>
            <a:endParaRPr lang="es-ES" dirty="0"/>
          </a:p>
          <a:p>
            <a:pPr marL="0" indent="0">
              <a:buNone/>
            </a:pPr>
            <a:r>
              <a:rPr lang="es-ES" sz="3000" dirty="0"/>
              <a:t>	AS: Hb 11,3g/</a:t>
            </a:r>
            <a:r>
              <a:rPr lang="es-ES" sz="3000" dirty="0" err="1"/>
              <a:t>dL</a:t>
            </a:r>
            <a:r>
              <a:rPr lang="es-ES" sz="3000" dirty="0"/>
              <a:t> (11,4g/</a:t>
            </a:r>
            <a:r>
              <a:rPr lang="es-ES" sz="3000" dirty="0" err="1"/>
              <a:t>dL</a:t>
            </a:r>
            <a:r>
              <a:rPr lang="es-ES" sz="3000" dirty="0"/>
              <a:t> al alta previa). Urea no 		   	       aumentada con respecto al alta previa.</a:t>
            </a:r>
          </a:p>
          <a:p>
            <a:pPr marL="0" indent="0">
              <a:buNone/>
            </a:pPr>
            <a:r>
              <a:rPr lang="es-ES" sz="3000" dirty="0"/>
              <a:t>	</a:t>
            </a:r>
            <a:r>
              <a:rPr lang="es-ES" sz="3000" dirty="0" err="1"/>
              <a:t>Rx</a:t>
            </a:r>
            <a:r>
              <a:rPr lang="es-ES" sz="3000" dirty="0"/>
              <a:t> abdominal sin hallazgos.</a:t>
            </a:r>
          </a:p>
          <a:p>
            <a:pPr marL="0" indent="0">
              <a:buNone/>
            </a:pPr>
            <a:r>
              <a:rPr lang="es-ES" sz="3000" dirty="0"/>
              <a:t>	</a:t>
            </a:r>
            <a:r>
              <a:rPr lang="es-ES" sz="3000" b="1" dirty="0"/>
              <a:t>Se solicita gastroscopia.</a:t>
            </a:r>
          </a:p>
          <a:p>
            <a:pPr marL="0" indent="0">
              <a:buNone/>
            </a:pPr>
            <a:endParaRPr lang="es-ES" dirty="0"/>
          </a:p>
          <a:p>
            <a:pPr marL="0" indent="0">
              <a:buNone/>
            </a:pPr>
            <a:endParaRPr lang="es-ES" dirty="0"/>
          </a:p>
        </p:txBody>
      </p:sp>
      <p:sp>
        <p:nvSpPr>
          <p:cNvPr id="4" name="Elipse 3">
            <a:extLst>
              <a:ext uri="{FF2B5EF4-FFF2-40B4-BE49-F238E27FC236}">
                <a16:creationId xmlns:a16="http://schemas.microsoft.com/office/drawing/2014/main" id="{6D3B0DC9-55BF-4CF6-B082-0188DC58650D}"/>
              </a:ext>
            </a:extLst>
          </p:cNvPr>
          <p:cNvSpPr/>
          <p:nvPr/>
        </p:nvSpPr>
        <p:spPr>
          <a:xfrm>
            <a:off x="827019" y="681037"/>
            <a:ext cx="957469" cy="894669"/>
          </a:xfrm>
          <a:prstGeom prst="ellipse">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s-ES"/>
          </a:p>
        </p:txBody>
      </p:sp>
      <p:pic>
        <p:nvPicPr>
          <p:cNvPr id="5" name="Imagen 4">
            <a:extLst>
              <a:ext uri="{FF2B5EF4-FFF2-40B4-BE49-F238E27FC236}">
                <a16:creationId xmlns:a16="http://schemas.microsoft.com/office/drawing/2014/main" id="{80DDD532-82DC-4F96-BFC5-6B9BDF680622}"/>
              </a:ext>
            </a:extLst>
          </p:cNvPr>
          <p:cNvPicPr>
            <a:picLocks noChangeAspect="1"/>
          </p:cNvPicPr>
          <p:nvPr/>
        </p:nvPicPr>
        <p:blipFill>
          <a:blip r:embed="rId2"/>
          <a:stretch>
            <a:fillRect/>
          </a:stretch>
        </p:blipFill>
        <p:spPr>
          <a:xfrm>
            <a:off x="718930" y="4012585"/>
            <a:ext cx="987638" cy="926672"/>
          </a:xfrm>
          <a:prstGeom prst="rect">
            <a:avLst/>
          </a:prstGeom>
        </p:spPr>
      </p:pic>
      <p:sp>
        <p:nvSpPr>
          <p:cNvPr id="6" name="CuadroTexto 5">
            <a:extLst>
              <a:ext uri="{FF2B5EF4-FFF2-40B4-BE49-F238E27FC236}">
                <a16:creationId xmlns:a16="http://schemas.microsoft.com/office/drawing/2014/main" id="{E5DCDA85-BEBD-4CA0-BB78-584CB937705D}"/>
              </a:ext>
            </a:extLst>
          </p:cNvPr>
          <p:cNvSpPr txBox="1"/>
          <p:nvPr/>
        </p:nvSpPr>
        <p:spPr>
          <a:xfrm>
            <a:off x="1010000" y="835983"/>
            <a:ext cx="696568" cy="584775"/>
          </a:xfrm>
          <a:prstGeom prst="rect">
            <a:avLst/>
          </a:prstGeom>
          <a:noFill/>
        </p:spPr>
        <p:txBody>
          <a:bodyPr wrap="square" rtlCol="0">
            <a:spAutoFit/>
          </a:bodyPr>
          <a:lstStyle/>
          <a:p>
            <a:r>
              <a:rPr lang="es-ES" sz="3200" b="1" dirty="0">
                <a:solidFill>
                  <a:srgbClr val="002060"/>
                </a:solidFill>
              </a:rPr>
              <a:t>EF</a:t>
            </a:r>
          </a:p>
        </p:txBody>
      </p:sp>
      <p:sp>
        <p:nvSpPr>
          <p:cNvPr id="7" name="CuadroTexto 6">
            <a:extLst>
              <a:ext uri="{FF2B5EF4-FFF2-40B4-BE49-F238E27FC236}">
                <a16:creationId xmlns:a16="http://schemas.microsoft.com/office/drawing/2014/main" id="{D3EFDFF1-A886-45BB-B078-7D7CCBECACD7}"/>
              </a:ext>
            </a:extLst>
          </p:cNvPr>
          <p:cNvSpPr txBox="1"/>
          <p:nvPr/>
        </p:nvSpPr>
        <p:spPr>
          <a:xfrm>
            <a:off x="864465" y="4183533"/>
            <a:ext cx="696568" cy="584775"/>
          </a:xfrm>
          <a:prstGeom prst="rect">
            <a:avLst/>
          </a:prstGeom>
          <a:noFill/>
        </p:spPr>
        <p:txBody>
          <a:bodyPr wrap="square" rtlCol="0">
            <a:spAutoFit/>
          </a:bodyPr>
          <a:lstStyle/>
          <a:p>
            <a:r>
              <a:rPr lang="es-ES" sz="3200" b="1" dirty="0">
                <a:solidFill>
                  <a:srgbClr val="002060"/>
                </a:solidFill>
              </a:rPr>
              <a:t>PC</a:t>
            </a:r>
          </a:p>
        </p:txBody>
      </p:sp>
    </p:spTree>
    <p:extLst>
      <p:ext uri="{BB962C8B-B14F-4D97-AF65-F5344CB8AC3E}">
        <p14:creationId xmlns:p14="http://schemas.microsoft.com/office/powerpoint/2010/main" val="267836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4BFA801-3063-493E-BDD9-989D9AD86E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108" y="0"/>
            <a:ext cx="8795784" cy="6858000"/>
          </a:xfrm>
          <a:prstGeom prst="rect">
            <a:avLst/>
          </a:prstGeom>
        </p:spPr>
      </p:pic>
    </p:spTree>
    <p:extLst>
      <p:ext uri="{BB962C8B-B14F-4D97-AF65-F5344CB8AC3E}">
        <p14:creationId xmlns:p14="http://schemas.microsoft.com/office/powerpoint/2010/main" val="948879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2FC130F-0E2E-4965-AA0B-9DC355AD2BF9}"/>
              </a:ext>
            </a:extLst>
          </p:cNvPr>
          <p:cNvSpPr>
            <a:spLocks noGrp="1"/>
          </p:cNvSpPr>
          <p:nvPr>
            <p:ph idx="1"/>
          </p:nvPr>
        </p:nvSpPr>
        <p:spPr>
          <a:xfrm>
            <a:off x="997226" y="824947"/>
            <a:ext cx="10515600" cy="5208105"/>
          </a:xfrm>
        </p:spPr>
        <p:txBody>
          <a:bodyPr>
            <a:normAutofit/>
          </a:bodyPr>
          <a:lstStyle/>
          <a:p>
            <a:pPr marL="0" indent="0">
              <a:buNone/>
            </a:pPr>
            <a:r>
              <a:rPr lang="es-ES" sz="3200" u="sng" dirty="0"/>
              <a:t>Gastroscopia</a:t>
            </a:r>
            <a:r>
              <a:rPr lang="es-ES" sz="3200" dirty="0"/>
              <a:t>: Duodeno congestivo y eritematoso, con dos úlceras cubiertas de fibrina. </a:t>
            </a:r>
          </a:p>
          <a:p>
            <a:pPr marL="0" indent="0">
              <a:buNone/>
            </a:pPr>
            <a:endParaRPr lang="es-ES" dirty="0"/>
          </a:p>
          <a:p>
            <a:pPr marL="0" indent="0">
              <a:buNone/>
            </a:pPr>
            <a:endParaRPr lang="es-ES" dirty="0"/>
          </a:p>
          <a:p>
            <a:pPr marL="0" lvl="0" indent="0">
              <a:buNone/>
            </a:pPr>
            <a:r>
              <a:rPr lang="es-ES" dirty="0"/>
              <a:t>	</a:t>
            </a:r>
            <a:r>
              <a:rPr lang="es-ES" sz="4400" b="1" dirty="0" err="1">
                <a:solidFill>
                  <a:prstClr val="black"/>
                </a:solidFill>
              </a:rPr>
              <a:t>Dx</a:t>
            </a:r>
            <a:r>
              <a:rPr lang="es-ES" sz="4400" b="1" dirty="0">
                <a:solidFill>
                  <a:prstClr val="black"/>
                </a:solidFill>
              </a:rPr>
              <a:t>: 2 úlceras duodenales FORREST III</a:t>
            </a:r>
          </a:p>
          <a:p>
            <a:pPr marL="0" lvl="0" indent="0">
              <a:buNone/>
            </a:pPr>
            <a:endParaRPr lang="es-ES" sz="4400" b="1" dirty="0">
              <a:solidFill>
                <a:prstClr val="black"/>
              </a:solidFill>
            </a:endParaRPr>
          </a:p>
          <a:p>
            <a:pPr marL="0" lvl="0" indent="0" algn="ctr">
              <a:buNone/>
            </a:pPr>
            <a:r>
              <a:rPr lang="es-ES" dirty="0"/>
              <a:t>Las úlceras reciben el grado III en la clasificación de Forrest porque están completamente cubiertas de fibrina. Esto implica que es poco probable que el sangrado provenga de estas úlceras duodenales.</a:t>
            </a:r>
          </a:p>
        </p:txBody>
      </p:sp>
    </p:spTree>
    <p:extLst>
      <p:ext uri="{BB962C8B-B14F-4D97-AF65-F5344CB8AC3E}">
        <p14:creationId xmlns:p14="http://schemas.microsoft.com/office/powerpoint/2010/main" val="42821731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50</Words>
  <Application>Microsoft Office PowerPoint</Application>
  <PresentationFormat>Panorámica</PresentationFormat>
  <Paragraphs>26</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Caso clínico DIGESTIVO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 clínico DIGESTIVO</dc:title>
  <dc:creator>Sofia</dc:creator>
  <cp:lastModifiedBy>Sofia</cp:lastModifiedBy>
  <cp:revision>29</cp:revision>
  <dcterms:created xsi:type="dcterms:W3CDTF">2019-03-29T09:13:09Z</dcterms:created>
  <dcterms:modified xsi:type="dcterms:W3CDTF">2019-03-30T13:01:31Z</dcterms:modified>
</cp:coreProperties>
</file>