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61"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83284890-85D2-4D7B-8EF5-15A9C1DB8F42}"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558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854921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02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77141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6F822A4-8DA6-4447-9B1F-C5DB58435268}"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979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22892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Editar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48645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3/15/2019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9686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75033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smtClean="0"/>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74383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smtClean="0"/>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74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64C608-40B1-4030-A28D-5B74BC98ADCE}" type="datetimeFigureOut">
              <a:rPr lang="en-US" smtClean="0"/>
              <a:t>3/15/2019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‹Nº›</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76367"/>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A106B-E9CC-4A10-9E9B-64BC3653DDF0}"/>
              </a:ext>
            </a:extLst>
          </p:cNvPr>
          <p:cNvSpPr>
            <a:spLocks noGrp="1"/>
          </p:cNvSpPr>
          <p:nvPr>
            <p:ph type="ctrTitle"/>
          </p:nvPr>
        </p:nvSpPr>
        <p:spPr/>
        <p:txBody>
          <a:bodyPr>
            <a:normAutofit fontScale="90000"/>
          </a:bodyPr>
          <a:lstStyle/>
          <a:p>
            <a:r>
              <a:rPr lang="es-ES" dirty="0"/>
              <a:t>Diagnóstico </a:t>
            </a:r>
            <a:r>
              <a:rPr lang="es-ES"/>
              <a:t>a primera vista</a:t>
            </a:r>
            <a:br>
              <a:rPr lang="es-ES" dirty="0"/>
            </a:br>
            <a:r>
              <a:rPr lang="es-ES" dirty="0"/>
              <a:t>unidad de enfermedades infecciosas</a:t>
            </a:r>
          </a:p>
        </p:txBody>
      </p:sp>
      <p:sp>
        <p:nvSpPr>
          <p:cNvPr id="3" name="Subtítulo 2">
            <a:extLst>
              <a:ext uri="{FF2B5EF4-FFF2-40B4-BE49-F238E27FC236}">
                <a16:creationId xmlns:a16="http://schemas.microsoft.com/office/drawing/2014/main" id="{E4B30FB0-FD0A-48AF-A50B-BD9E62DB27A1}"/>
              </a:ext>
            </a:extLst>
          </p:cNvPr>
          <p:cNvSpPr>
            <a:spLocks noGrp="1"/>
          </p:cNvSpPr>
          <p:nvPr>
            <p:ph type="subTitle" idx="1"/>
          </p:nvPr>
        </p:nvSpPr>
        <p:spPr/>
        <p:txBody>
          <a:bodyPr/>
          <a:lstStyle/>
          <a:p>
            <a:r>
              <a:rPr lang="es-ES" dirty="0"/>
              <a:t>ROCÍO </a:t>
            </a:r>
            <a:r>
              <a:rPr lang="es-ES"/>
              <a:t>JIMENA PÉREZ (1823)</a:t>
            </a:r>
            <a:endParaRPr lang="es-ES" dirty="0"/>
          </a:p>
          <a:p>
            <a:r>
              <a:rPr lang="es-ES" dirty="0"/>
              <a:t>TALLERES INTEGRADOS III</a:t>
            </a:r>
          </a:p>
          <a:p>
            <a:r>
              <a:rPr lang="es-ES" dirty="0"/>
              <a:t>Aprobado por Dr. Vicente Boix</a:t>
            </a:r>
          </a:p>
        </p:txBody>
      </p:sp>
    </p:spTree>
    <p:extLst>
      <p:ext uri="{BB962C8B-B14F-4D97-AF65-F5344CB8AC3E}">
        <p14:creationId xmlns:p14="http://schemas.microsoft.com/office/powerpoint/2010/main" val="269253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65DC68E-3D6A-4384-B9BE-7377E0AAC3ED}"/>
              </a:ext>
            </a:extLst>
          </p:cNvPr>
          <p:cNvSpPr>
            <a:spLocks noGrp="1"/>
          </p:cNvSpPr>
          <p:nvPr>
            <p:ph idx="1"/>
          </p:nvPr>
        </p:nvSpPr>
        <p:spPr>
          <a:xfrm>
            <a:off x="901403" y="477079"/>
            <a:ext cx="10882922" cy="6486938"/>
          </a:xfrm>
        </p:spPr>
        <p:txBody>
          <a:bodyPr>
            <a:normAutofit lnSpcReduction="10000"/>
          </a:bodyPr>
          <a:lstStyle/>
          <a:p>
            <a:pPr algn="just">
              <a:buFont typeface="Wingdings" panose="05000000000000000000" pitchFamily="2" charset="2"/>
              <a:buChar char="v"/>
            </a:pPr>
            <a:r>
              <a:rPr lang="es-ES" dirty="0"/>
              <a:t> </a:t>
            </a:r>
            <a:r>
              <a:rPr lang="es-ES" b="1" u="sng" dirty="0"/>
              <a:t>MC</a:t>
            </a:r>
            <a:r>
              <a:rPr lang="es-ES" dirty="0"/>
              <a:t>: Varón de 53 años con dolor costal y lumbar alto bilateral</a:t>
            </a:r>
          </a:p>
          <a:p>
            <a:pPr algn="just">
              <a:buFont typeface="Wingdings" panose="05000000000000000000" pitchFamily="2" charset="2"/>
              <a:buChar char="v"/>
            </a:pPr>
            <a:endParaRPr lang="es-ES" dirty="0"/>
          </a:p>
          <a:p>
            <a:pPr algn="just">
              <a:buFont typeface="Wingdings" panose="05000000000000000000" pitchFamily="2" charset="2"/>
              <a:buChar char="v"/>
            </a:pPr>
            <a:r>
              <a:rPr lang="es-ES" dirty="0"/>
              <a:t> </a:t>
            </a:r>
            <a:r>
              <a:rPr lang="es-ES" b="1" u="sng" dirty="0"/>
              <a:t>Antecedentes</a:t>
            </a:r>
            <a:r>
              <a:rPr lang="es-ES" dirty="0"/>
              <a:t>:</a:t>
            </a:r>
          </a:p>
          <a:p>
            <a:pPr lvl="1" algn="just">
              <a:buFont typeface="Wingdings" panose="05000000000000000000" pitchFamily="2" charset="2"/>
              <a:buChar char="§"/>
            </a:pPr>
            <a:r>
              <a:rPr lang="es-ES" dirty="0"/>
              <a:t>Médicos: peritonitis </a:t>
            </a:r>
            <a:r>
              <a:rPr lang="es-ES" dirty="0" err="1"/>
              <a:t>fecaloidea</a:t>
            </a:r>
            <a:r>
              <a:rPr lang="es-ES" dirty="0"/>
              <a:t> por herida de arma blanca complicada por TEP bilateral, </a:t>
            </a:r>
            <a:r>
              <a:rPr lang="es-ES" dirty="0" err="1"/>
              <a:t>candidemia</a:t>
            </a:r>
            <a:r>
              <a:rPr lang="es-ES" dirty="0"/>
              <a:t>, y neumonía nosocomial por </a:t>
            </a:r>
            <a:r>
              <a:rPr lang="es-ES" i="1" dirty="0" err="1"/>
              <a:t>Acinetobacter</a:t>
            </a:r>
            <a:r>
              <a:rPr lang="es-ES" i="1" dirty="0"/>
              <a:t> </a:t>
            </a:r>
            <a:r>
              <a:rPr lang="es-ES" i="1" dirty="0" err="1"/>
              <a:t>baumannii</a:t>
            </a:r>
            <a:r>
              <a:rPr lang="es-ES" i="1" dirty="0"/>
              <a:t> </a:t>
            </a:r>
            <a:r>
              <a:rPr lang="es-ES" dirty="0"/>
              <a:t>en julio de 2018.</a:t>
            </a:r>
          </a:p>
          <a:p>
            <a:pPr lvl="1" algn="just">
              <a:buFont typeface="Wingdings" panose="05000000000000000000" pitchFamily="2" charset="2"/>
              <a:buChar char="§"/>
            </a:pPr>
            <a:r>
              <a:rPr lang="es-ES" dirty="0"/>
              <a:t>Quirúrgicos: laparotomía exploratoria. Gastrectomía vertical.</a:t>
            </a:r>
          </a:p>
          <a:p>
            <a:pPr lvl="1" algn="just">
              <a:buFont typeface="Wingdings" panose="05000000000000000000" pitchFamily="2" charset="2"/>
              <a:buChar char="§"/>
            </a:pPr>
            <a:r>
              <a:rPr lang="es-ES" dirty="0" err="1"/>
              <a:t>Tto</a:t>
            </a:r>
            <a:r>
              <a:rPr lang="es-ES" dirty="0"/>
              <a:t> habitual: </a:t>
            </a:r>
            <a:r>
              <a:rPr lang="es-ES" dirty="0" err="1"/>
              <a:t>ramipril</a:t>
            </a:r>
            <a:r>
              <a:rPr lang="es-ES" dirty="0"/>
              <a:t>, hidroclorotiazida, Sintrom, </a:t>
            </a:r>
            <a:r>
              <a:rPr lang="es-ES" dirty="0" err="1"/>
              <a:t>Vesomni</a:t>
            </a:r>
            <a:r>
              <a:rPr lang="es-ES" dirty="0"/>
              <a:t> </a:t>
            </a:r>
          </a:p>
          <a:p>
            <a:pPr lvl="1" algn="just">
              <a:buFont typeface="Wingdings" panose="05000000000000000000" pitchFamily="2" charset="2"/>
              <a:buChar char="§"/>
            </a:pPr>
            <a:endParaRPr lang="es-ES" dirty="0"/>
          </a:p>
          <a:p>
            <a:pPr algn="just">
              <a:buFont typeface="Wingdings" panose="05000000000000000000" pitchFamily="2" charset="2"/>
              <a:buChar char="v"/>
            </a:pPr>
            <a:r>
              <a:rPr lang="es-ES" b="1" u="sng" dirty="0"/>
              <a:t>Enfermedad actual</a:t>
            </a:r>
            <a:r>
              <a:rPr lang="es-ES" dirty="0"/>
              <a:t>: dolor costal de 3 días de evolución, más intenso a la digitopresión; varias zonas dolorosas tanto en costado derecho como en izquierdo. Además, presenta dolor lumbar alto de 5 días de evolución que empeora en sedestación y mejora con metamizol e ibuprofeno. Niega sensación </a:t>
            </a:r>
            <a:r>
              <a:rPr lang="es-ES" dirty="0" err="1"/>
              <a:t>distérmica,</a:t>
            </a:r>
            <a:r>
              <a:rPr lang="es-ES" dirty="0"/>
              <a:t> fiebre, tos, disnea o expectoración. No ha realizado esfuerzos físicos previamente.</a:t>
            </a:r>
          </a:p>
          <a:p>
            <a:pPr algn="just">
              <a:buFont typeface="Wingdings" panose="05000000000000000000" pitchFamily="2" charset="2"/>
              <a:buChar char="v"/>
            </a:pPr>
            <a:endParaRPr lang="es-ES" dirty="0"/>
          </a:p>
          <a:p>
            <a:pPr algn="just">
              <a:buFont typeface="Wingdings" panose="05000000000000000000" pitchFamily="2" charset="2"/>
              <a:buChar char="v"/>
            </a:pPr>
            <a:r>
              <a:rPr lang="es-ES" b="1" u="sng" dirty="0"/>
              <a:t>Exploración física</a:t>
            </a:r>
            <a:r>
              <a:rPr lang="es-ES" dirty="0"/>
              <a:t>: Dolor a la palpación dorsal y lumbar alta</a:t>
            </a:r>
          </a:p>
          <a:p>
            <a:pPr algn="just">
              <a:buFont typeface="Wingdings" panose="05000000000000000000" pitchFamily="2" charset="2"/>
              <a:buChar char="v"/>
            </a:pPr>
            <a:endParaRPr lang="es-ES" dirty="0"/>
          </a:p>
          <a:p>
            <a:pPr algn="just">
              <a:buFont typeface="Wingdings" panose="05000000000000000000" pitchFamily="2" charset="2"/>
              <a:buChar char="v"/>
            </a:pPr>
            <a:r>
              <a:rPr lang="es-ES" b="1" u="sng" dirty="0"/>
              <a:t>Analítica sanguínea</a:t>
            </a:r>
            <a:r>
              <a:rPr lang="es-ES" dirty="0"/>
              <a:t>: PCR 23,97 mg/dl; leucocitos 16190/µl</a:t>
            </a:r>
          </a:p>
        </p:txBody>
      </p:sp>
    </p:spTree>
    <p:extLst>
      <p:ext uri="{BB962C8B-B14F-4D97-AF65-F5344CB8AC3E}">
        <p14:creationId xmlns:p14="http://schemas.microsoft.com/office/powerpoint/2010/main" val="209242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73BDC3E-6661-49C9-BE14-4BAD3066EA34}"/>
              </a:ext>
            </a:extLst>
          </p:cNvPr>
          <p:cNvPicPr>
            <a:picLocks noChangeAspect="1"/>
          </p:cNvPicPr>
          <p:nvPr/>
        </p:nvPicPr>
        <p:blipFill>
          <a:blip r:embed="rId2"/>
          <a:stretch>
            <a:fillRect/>
          </a:stretch>
        </p:blipFill>
        <p:spPr>
          <a:xfrm>
            <a:off x="0" y="781877"/>
            <a:ext cx="12201315" cy="5353361"/>
          </a:xfrm>
          <a:prstGeom prst="rect">
            <a:avLst/>
          </a:prstGeom>
        </p:spPr>
      </p:pic>
      <p:sp>
        <p:nvSpPr>
          <p:cNvPr id="5" name="CuadroTexto 4">
            <a:extLst>
              <a:ext uri="{FF2B5EF4-FFF2-40B4-BE49-F238E27FC236}">
                <a16:creationId xmlns:a16="http://schemas.microsoft.com/office/drawing/2014/main" id="{83D67D94-419E-4FCA-9891-85FCCA8B02F9}"/>
              </a:ext>
            </a:extLst>
          </p:cNvPr>
          <p:cNvSpPr txBox="1"/>
          <p:nvPr/>
        </p:nvSpPr>
        <p:spPr>
          <a:xfrm>
            <a:off x="212033" y="167899"/>
            <a:ext cx="7593497" cy="461665"/>
          </a:xfrm>
          <a:prstGeom prst="rect">
            <a:avLst/>
          </a:prstGeom>
          <a:noFill/>
        </p:spPr>
        <p:txBody>
          <a:bodyPr wrap="square" rtlCol="0">
            <a:spAutoFit/>
          </a:bodyPr>
          <a:lstStyle/>
          <a:p>
            <a:r>
              <a:rPr lang="es-ES" sz="2400" dirty="0"/>
              <a:t>TC toracoabdominal con contraste </a:t>
            </a:r>
            <a:r>
              <a:rPr lang="es-ES" sz="2400" dirty="0" err="1"/>
              <a:t>iv</a:t>
            </a:r>
            <a:r>
              <a:rPr lang="es-ES" sz="2400" dirty="0"/>
              <a:t> </a:t>
            </a:r>
            <a:r>
              <a:rPr lang="es-ES" dirty="0">
                <a:sym typeface="Wingdings" panose="05000000000000000000" pitchFamily="2" charset="2"/>
              </a:rPr>
              <a:t></a:t>
            </a:r>
            <a:endParaRPr lang="es-ES" dirty="0"/>
          </a:p>
        </p:txBody>
      </p:sp>
    </p:spTree>
    <p:extLst>
      <p:ext uri="{BB962C8B-B14F-4D97-AF65-F5344CB8AC3E}">
        <p14:creationId xmlns:p14="http://schemas.microsoft.com/office/powerpoint/2010/main" val="2198886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A07FF92-6642-426F-8669-3E2562D02FA5}"/>
              </a:ext>
            </a:extLst>
          </p:cNvPr>
          <p:cNvPicPr>
            <a:picLocks noChangeAspect="1"/>
          </p:cNvPicPr>
          <p:nvPr/>
        </p:nvPicPr>
        <p:blipFill>
          <a:blip r:embed="rId2"/>
          <a:stretch>
            <a:fillRect/>
          </a:stretch>
        </p:blipFill>
        <p:spPr>
          <a:xfrm>
            <a:off x="1776412" y="9525"/>
            <a:ext cx="8639175" cy="6848475"/>
          </a:xfrm>
          <a:prstGeom prst="rect">
            <a:avLst/>
          </a:prstGeom>
        </p:spPr>
      </p:pic>
      <p:sp>
        <p:nvSpPr>
          <p:cNvPr id="6" name="CuadroTexto 5">
            <a:extLst>
              <a:ext uri="{FF2B5EF4-FFF2-40B4-BE49-F238E27FC236}">
                <a16:creationId xmlns:a16="http://schemas.microsoft.com/office/drawing/2014/main" id="{8C812D68-E62B-496A-832F-8FBC812E49F3}"/>
              </a:ext>
            </a:extLst>
          </p:cNvPr>
          <p:cNvSpPr txBox="1"/>
          <p:nvPr/>
        </p:nvSpPr>
        <p:spPr>
          <a:xfrm>
            <a:off x="198783" y="159026"/>
            <a:ext cx="1577629" cy="1200329"/>
          </a:xfrm>
          <a:prstGeom prst="rect">
            <a:avLst/>
          </a:prstGeom>
          <a:noFill/>
        </p:spPr>
        <p:txBody>
          <a:bodyPr wrap="square" rtlCol="0">
            <a:spAutoFit/>
          </a:bodyPr>
          <a:lstStyle/>
          <a:p>
            <a:r>
              <a:rPr lang="es-ES" sz="2400" dirty="0"/>
              <a:t>RMN </a:t>
            </a:r>
          </a:p>
          <a:p>
            <a:r>
              <a:rPr lang="es-ES" sz="2400" dirty="0">
                <a:sym typeface="Wingdings" panose="05000000000000000000" pitchFamily="2" charset="2"/>
              </a:rPr>
              <a:t>de</a:t>
            </a:r>
          </a:p>
          <a:p>
            <a:r>
              <a:rPr lang="es-ES" sz="2400" dirty="0">
                <a:sym typeface="Wingdings" panose="05000000000000000000" pitchFamily="2" charset="2"/>
              </a:rPr>
              <a:t>columna </a:t>
            </a:r>
            <a:r>
              <a:rPr lang="es-ES" dirty="0">
                <a:sym typeface="Wingdings" panose="05000000000000000000" pitchFamily="2" charset="2"/>
              </a:rPr>
              <a:t></a:t>
            </a:r>
            <a:endParaRPr lang="es-ES" dirty="0"/>
          </a:p>
        </p:txBody>
      </p:sp>
    </p:spTree>
    <p:extLst>
      <p:ext uri="{BB962C8B-B14F-4D97-AF65-F5344CB8AC3E}">
        <p14:creationId xmlns:p14="http://schemas.microsoft.com/office/powerpoint/2010/main" val="257171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379951-6445-4480-8F94-AA4D199B28BE}"/>
              </a:ext>
            </a:extLst>
          </p:cNvPr>
          <p:cNvSpPr>
            <a:spLocks noGrp="1"/>
          </p:cNvSpPr>
          <p:nvPr>
            <p:ph type="title"/>
          </p:nvPr>
        </p:nvSpPr>
        <p:spPr>
          <a:xfrm>
            <a:off x="1042271" y="331216"/>
            <a:ext cx="9720072" cy="1499616"/>
          </a:xfrm>
        </p:spPr>
        <p:txBody>
          <a:bodyPr>
            <a:normAutofit/>
          </a:bodyPr>
          <a:lstStyle/>
          <a:p>
            <a:pPr algn="ctr"/>
            <a:r>
              <a:rPr lang="es-ES" sz="5400" dirty="0" err="1"/>
              <a:t>Dx</a:t>
            </a:r>
            <a:r>
              <a:rPr lang="es-ES" sz="5400" dirty="0"/>
              <a:t>: ESPONDILODISCITIS D11-D12</a:t>
            </a:r>
          </a:p>
        </p:txBody>
      </p:sp>
      <p:sp>
        <p:nvSpPr>
          <p:cNvPr id="3" name="Marcador de contenido 2">
            <a:extLst>
              <a:ext uri="{FF2B5EF4-FFF2-40B4-BE49-F238E27FC236}">
                <a16:creationId xmlns:a16="http://schemas.microsoft.com/office/drawing/2014/main" id="{368EFE25-9105-475A-8A75-3149D54EF225}"/>
              </a:ext>
            </a:extLst>
          </p:cNvPr>
          <p:cNvSpPr>
            <a:spLocks noGrp="1"/>
          </p:cNvSpPr>
          <p:nvPr>
            <p:ph idx="1"/>
          </p:nvPr>
        </p:nvSpPr>
        <p:spPr>
          <a:xfrm>
            <a:off x="807358" y="1995714"/>
            <a:ext cx="10169071" cy="4023360"/>
          </a:xfrm>
        </p:spPr>
        <p:txBody>
          <a:bodyPr>
            <a:noAutofit/>
          </a:bodyPr>
          <a:lstStyle/>
          <a:p>
            <a:pPr algn="just"/>
            <a:r>
              <a:rPr lang="es-ES" sz="2400" dirty="0"/>
              <a:t>TC </a:t>
            </a:r>
            <a:r>
              <a:rPr lang="es-ES" sz="2400" dirty="0">
                <a:sym typeface="Wingdings" panose="05000000000000000000" pitchFamily="2" charset="2"/>
              </a:rPr>
              <a:t> Leve disminución del espacio discal D11-D12 con afectación de ambos platillos vertebrales donde se identifica una lesión lítica, de bordes esclerosos aunque sin colapso de los mismos. Asocia afectación de la vertiente izquierda del cuerpo vertebral de D12 con aumento de partes blandas paravertebrales izquierdas. No se identifican colecciones.</a:t>
            </a:r>
          </a:p>
          <a:p>
            <a:pPr algn="just"/>
            <a:endParaRPr lang="es-ES" sz="2400" dirty="0">
              <a:sym typeface="Wingdings" panose="05000000000000000000" pitchFamily="2" charset="2"/>
            </a:endParaRPr>
          </a:p>
          <a:p>
            <a:pPr algn="just"/>
            <a:r>
              <a:rPr lang="es-ES" sz="2400" dirty="0">
                <a:sym typeface="Wingdings" panose="05000000000000000000" pitchFamily="2" charset="2"/>
              </a:rPr>
              <a:t>RMN  Marcada alteración de la intensidad de señal en cuerpos vertebrales con grandes herniaciones de </a:t>
            </a:r>
            <a:r>
              <a:rPr lang="es-ES" sz="2400" dirty="0" err="1">
                <a:sym typeface="Wingdings" panose="05000000000000000000" pitchFamily="2" charset="2"/>
              </a:rPr>
              <a:t>Schmörl</a:t>
            </a:r>
            <a:r>
              <a:rPr lang="es-ES" sz="2400" dirty="0">
                <a:sym typeface="Wingdings" panose="05000000000000000000" pitchFamily="2" charset="2"/>
              </a:rPr>
              <a:t>, apreciándose importante captación de contraste tanto a nivel del centro del disco como en los platillos adyacentes, hallazgos sugestivos de </a:t>
            </a:r>
            <a:r>
              <a:rPr lang="es-ES" sz="2400" dirty="0" err="1">
                <a:sym typeface="Wingdings" panose="05000000000000000000" pitchFamily="2" charset="2"/>
              </a:rPr>
              <a:t>espondilodiscitis</a:t>
            </a:r>
            <a:r>
              <a:rPr lang="es-ES" sz="2400" dirty="0">
                <a:sym typeface="Wingdings" panose="05000000000000000000" pitchFamily="2" charset="2"/>
              </a:rPr>
              <a:t>. Los cambios inflamatorios se extienden a la región paravertebral izquierda, con captación de contraste en las partes blandas.</a:t>
            </a:r>
            <a:endParaRPr lang="es-ES" sz="2400" dirty="0"/>
          </a:p>
        </p:txBody>
      </p:sp>
    </p:spTree>
    <p:extLst>
      <p:ext uri="{BB962C8B-B14F-4D97-AF65-F5344CB8AC3E}">
        <p14:creationId xmlns:p14="http://schemas.microsoft.com/office/powerpoint/2010/main" val="17400089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172</TotalTime>
  <Words>304</Words>
  <Application>Microsoft Office PowerPoint</Application>
  <PresentationFormat>Panorámica</PresentationFormat>
  <Paragraphs>24</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Tw Cen MT</vt:lpstr>
      <vt:lpstr>Tw Cen MT Condensed</vt:lpstr>
      <vt:lpstr>Wingdings</vt:lpstr>
      <vt:lpstr>Wingdings 3</vt:lpstr>
      <vt:lpstr>Integral</vt:lpstr>
      <vt:lpstr>Diagnóstico a primera vista unidad de enfermedades infecciosas</vt:lpstr>
      <vt:lpstr>Presentación de PowerPoint</vt:lpstr>
      <vt:lpstr>Presentación de PowerPoint</vt:lpstr>
      <vt:lpstr>Presentación de PowerPoint</vt:lpstr>
      <vt:lpstr>Dx: ESPONDILODISCITIS D11-D12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DIAGNÓSTICO A PRIMERA VISTA</dc:title>
  <dc:creator>Rocio</dc:creator>
  <cp:lastModifiedBy>Rocio</cp:lastModifiedBy>
  <cp:revision>19</cp:revision>
  <dcterms:created xsi:type="dcterms:W3CDTF">2019-03-01T07:35:42Z</dcterms:created>
  <dcterms:modified xsi:type="dcterms:W3CDTF">2019-03-15T21:24:33Z</dcterms:modified>
</cp:coreProperties>
</file>