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sldIdLst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7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05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4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4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74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45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923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24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26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8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237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098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21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2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25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53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9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86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8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433E60-F2DA-4558-B8D5-A1D30E1863BF}" type="datetimeFigureOut">
              <a:rPr lang="es-ES" smtClean="0"/>
              <a:t>25/03/2019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5509CB-BD57-4A99-A2F4-31961855FC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9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B73697-1133-49CA-9C1E-38FCD73B9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67" y="17103"/>
            <a:ext cx="10258284" cy="1332486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/>
              <a:t>DIAGNÓSTICO A PRIMERA VISTA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860341-7786-4598-876A-A457B7BF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96" y="5209487"/>
            <a:ext cx="10058400" cy="114300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ANA FUENTES ZAPLANA – 1855</a:t>
            </a:r>
          </a:p>
          <a:p>
            <a:r>
              <a:rPr lang="es-ES" dirty="0">
                <a:solidFill>
                  <a:srgbClr val="FFFFFF"/>
                </a:solidFill>
              </a:rPr>
              <a:t>GRUPO 11-12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BE27E1E-A603-4286-8757-0B375B795371}"/>
              </a:ext>
            </a:extLst>
          </p:cNvPr>
          <p:cNvSpPr txBox="1">
            <a:spLocks/>
          </p:cNvSpPr>
          <p:nvPr/>
        </p:nvSpPr>
        <p:spPr>
          <a:xfrm>
            <a:off x="-2798375" y="3474920"/>
            <a:ext cx="10258284" cy="684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/>
              <a:t>TALLERES INTEGRADOS III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16F1358-0B6E-4737-A7CB-5F59581BA403}"/>
              </a:ext>
            </a:extLst>
          </p:cNvPr>
          <p:cNvSpPr txBox="1">
            <a:spLocks/>
          </p:cNvSpPr>
          <p:nvPr/>
        </p:nvSpPr>
        <p:spPr>
          <a:xfrm>
            <a:off x="966841" y="1077013"/>
            <a:ext cx="10258284" cy="13324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/>
              <a:t>NEUMOLOGÍA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347DDCB-3F5D-4173-ADBF-BC22846A972B}"/>
              </a:ext>
            </a:extLst>
          </p:cNvPr>
          <p:cNvSpPr txBox="1">
            <a:spLocks/>
          </p:cNvSpPr>
          <p:nvPr/>
        </p:nvSpPr>
        <p:spPr>
          <a:xfrm>
            <a:off x="769296" y="4159768"/>
            <a:ext cx="10258284" cy="684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/>
              <a:t>Hospital General Universitario de Elche</a:t>
            </a:r>
          </a:p>
          <a:p>
            <a:r>
              <a:rPr lang="es-ES" sz="2400" dirty="0"/>
              <a:t>Caso aprobado por la Dra. Soler</a:t>
            </a:r>
          </a:p>
        </p:txBody>
      </p:sp>
    </p:spTree>
    <p:extLst>
      <p:ext uri="{BB962C8B-B14F-4D97-AF65-F5344CB8AC3E}">
        <p14:creationId xmlns:p14="http://schemas.microsoft.com/office/powerpoint/2010/main" val="391860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CC3F93-605B-4D3B-8DA6-0054DE536AE0}"/>
              </a:ext>
            </a:extLst>
          </p:cNvPr>
          <p:cNvSpPr txBox="1"/>
          <p:nvPr/>
        </p:nvSpPr>
        <p:spPr>
          <a:xfrm>
            <a:off x="674901" y="1170088"/>
            <a:ext cx="105497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ES" b="1" dirty="0"/>
              <a:t>MC</a:t>
            </a:r>
            <a:r>
              <a:rPr lang="es-ES" dirty="0"/>
              <a:t>: Varón de 61 años que ingresa por </a:t>
            </a:r>
            <a:r>
              <a:rPr lang="es-ES" b="1" dirty="0"/>
              <a:t>disnea</a:t>
            </a:r>
            <a:r>
              <a:rPr lang="es-ES" dirty="0"/>
              <a:t> y sensación de </a:t>
            </a:r>
            <a:r>
              <a:rPr lang="es-ES" b="1" dirty="0"/>
              <a:t>inestabilidad/mareo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</a:t>
            </a:r>
            <a:r>
              <a:rPr lang="es-ES" b="1" dirty="0"/>
              <a:t>AP</a:t>
            </a:r>
            <a:r>
              <a:rPr lang="es-ES" dirty="0"/>
              <a:t>: No RAM. HTA, no DM, no DLP. </a:t>
            </a:r>
            <a:r>
              <a:rPr lang="es-ES" b="1" dirty="0"/>
              <a:t>Fumador</a:t>
            </a:r>
            <a:r>
              <a:rPr lang="es-ES" dirty="0"/>
              <a:t> de 43 años/paquete. Trabajador en industria de goma y calzado.</a:t>
            </a:r>
          </a:p>
          <a:p>
            <a:pPr algn="just"/>
            <a:r>
              <a:rPr lang="es-ES" dirty="0"/>
              <a:t>Roncador habitual con apnea presenciada. Tos matutina con expectoración escasa y disnea intermitente. Situación basal: IABVD. Disnea 1 </a:t>
            </a:r>
            <a:r>
              <a:rPr lang="es-ES" dirty="0" err="1"/>
              <a:t>mMRC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</a:t>
            </a:r>
            <a:r>
              <a:rPr lang="es-ES" b="1" dirty="0"/>
              <a:t>Enfermedad actual</a:t>
            </a:r>
            <a:r>
              <a:rPr lang="es-ES" dirty="0"/>
              <a:t>: refiere disnea de moderados esfuerzos que comenzó hace dos meses tras una bronquitis (tos + expectoración escasa y blanquecina). En las últimas 48h refiere mareo e inestabilidad sin sensación de giro de objetos. No fiebre, no dolor torácico ni otra sintomatología.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</a:t>
            </a:r>
            <a:r>
              <a:rPr lang="es-ES" b="1" dirty="0"/>
              <a:t>Exploración física </a:t>
            </a:r>
            <a:r>
              <a:rPr lang="es-ES" dirty="0"/>
              <a:t>por aparatos normal. TA de 150/85 </a:t>
            </a:r>
            <a:r>
              <a:rPr lang="es-ES" dirty="0" err="1"/>
              <a:t>mmHg</a:t>
            </a:r>
            <a:r>
              <a:rPr lang="es-ES" dirty="0"/>
              <a:t>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-</a:t>
            </a:r>
            <a:r>
              <a:rPr lang="es-ES" b="1" dirty="0"/>
              <a:t>ECG</a:t>
            </a:r>
            <a:r>
              <a:rPr lang="es-ES" dirty="0"/>
              <a:t>: taquicardia sinusal a 140 </a:t>
            </a:r>
            <a:r>
              <a:rPr lang="es-ES" dirty="0" err="1"/>
              <a:t>lpm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88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5A5324-1106-42E7-9E1F-CBACE3F82FB1}"/>
              </a:ext>
            </a:extLst>
          </p:cNvPr>
          <p:cNvSpPr txBox="1"/>
          <p:nvPr/>
        </p:nvSpPr>
        <p:spPr>
          <a:xfrm>
            <a:off x="1869743" y="376409"/>
            <a:ext cx="791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Rx</a:t>
            </a:r>
            <a:r>
              <a:rPr lang="es-E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TÓRAX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18E337-EEF4-48C0-8B83-55CB3C181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"/>
          <a:stretch/>
        </p:blipFill>
        <p:spPr>
          <a:xfrm>
            <a:off x="3295934" y="1846886"/>
            <a:ext cx="5063319" cy="368974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FE42F4C-00F7-4618-8C86-3D5DB68ED5BD}"/>
              </a:ext>
            </a:extLst>
          </p:cNvPr>
          <p:cNvSpPr txBox="1"/>
          <p:nvPr/>
        </p:nvSpPr>
        <p:spPr>
          <a:xfrm>
            <a:off x="3076141" y="5806782"/>
            <a:ext cx="579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Masa pulmonar de 7,5cm en segmento posterior del LSI.</a:t>
            </a:r>
          </a:p>
        </p:txBody>
      </p:sp>
    </p:spTree>
    <p:extLst>
      <p:ext uri="{BB962C8B-B14F-4D97-AF65-F5344CB8AC3E}">
        <p14:creationId xmlns:p14="http://schemas.microsoft.com/office/powerpoint/2010/main" val="334352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5A5324-1106-42E7-9E1F-CBACE3F82FB1}"/>
              </a:ext>
            </a:extLst>
          </p:cNvPr>
          <p:cNvSpPr txBox="1"/>
          <p:nvPr/>
        </p:nvSpPr>
        <p:spPr>
          <a:xfrm>
            <a:off x="1869743" y="376409"/>
            <a:ext cx="791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RMN CEREBRAL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89E6EC-F523-4B68-ABC8-1C5EB2CD70A3}"/>
              </a:ext>
            </a:extLst>
          </p:cNvPr>
          <p:cNvSpPr txBox="1"/>
          <p:nvPr/>
        </p:nvSpPr>
        <p:spPr>
          <a:xfrm>
            <a:off x="604715" y="5734901"/>
            <a:ext cx="1098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Dos lesiones milimétricas: una en región central y posterior de fosa posterior, y otra </a:t>
            </a:r>
            <a:r>
              <a:rPr lang="es-ES" dirty="0" err="1"/>
              <a:t>yuxtacortical</a:t>
            </a:r>
            <a:r>
              <a:rPr lang="es-ES" dirty="0"/>
              <a:t> frontal derecha, ambas rodeadas de edema.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9D151F-BF2F-4C23-B4DC-20E1FAD6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9"/>
          <a:stretch/>
        </p:blipFill>
        <p:spPr>
          <a:xfrm>
            <a:off x="2168083" y="1467275"/>
            <a:ext cx="3530373" cy="40966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E0EB02-FC15-4771-BFD6-90729FCC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7"/>
          <a:stretch/>
        </p:blipFill>
        <p:spPr>
          <a:xfrm>
            <a:off x="6493545" y="1467275"/>
            <a:ext cx="3427988" cy="40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3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D361A1-7E05-4902-A556-361F877D70E6}"/>
              </a:ext>
            </a:extLst>
          </p:cNvPr>
          <p:cNvSpPr txBox="1"/>
          <p:nvPr/>
        </p:nvSpPr>
        <p:spPr>
          <a:xfrm>
            <a:off x="832513" y="846161"/>
            <a:ext cx="10290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DIAGNÓSTICO</a:t>
            </a:r>
          </a:p>
          <a:p>
            <a:pPr algn="ctr"/>
            <a:endParaRPr lang="es-E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s-E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s-E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NEOPLASIA PULMONAR</a:t>
            </a:r>
          </a:p>
          <a:p>
            <a:pPr algn="ctr"/>
            <a:r>
              <a:rPr lang="es-E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METÁSTASIS CEREBRAL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62161B1C-9504-43AE-A91E-0B2FCF011B50}"/>
              </a:ext>
            </a:extLst>
          </p:cNvPr>
          <p:cNvSpPr/>
          <p:nvPr/>
        </p:nvSpPr>
        <p:spPr>
          <a:xfrm>
            <a:off x="5720686" y="2117173"/>
            <a:ext cx="514066" cy="996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94122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122</TotalTime>
  <Words>214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 2</vt:lpstr>
      <vt:lpstr>HDOfficeLightV0</vt:lpstr>
      <vt:lpstr>Retrospección</vt:lpstr>
      <vt:lpstr>DIAGNÓSTICO A PRIMERA VISTA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A PRIMERA VISTA</dc:title>
  <dc:creator>Ana Fuentes</dc:creator>
  <cp:lastModifiedBy>Ana Fuentes</cp:lastModifiedBy>
  <cp:revision>17</cp:revision>
  <dcterms:created xsi:type="dcterms:W3CDTF">2019-03-13T16:10:07Z</dcterms:created>
  <dcterms:modified xsi:type="dcterms:W3CDTF">2019-03-25T19:08:28Z</dcterms:modified>
</cp:coreProperties>
</file>