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7"/>
  </p:notesMasterIdLst>
  <p:sldIdLst>
    <p:sldId id="256" r:id="rId2"/>
    <p:sldId id="258" r:id="rId3"/>
    <p:sldId id="257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5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7E254-6F41-D14E-8581-B7EA6635D657}" type="datetimeFigureOut">
              <a:rPr lang="es-ES" smtClean="0"/>
              <a:t>31/3/19</a:t>
            </a:fld>
            <a:endParaRPr lang="en-GB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A089C-96EA-3248-B0DB-A3852C2A68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99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A089C-96EA-3248-B0DB-A3852C2A684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854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2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52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84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505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8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532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1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73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8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28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2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49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2688" y="1220306"/>
            <a:ext cx="6773176" cy="2281675"/>
          </a:xfrm>
        </p:spPr>
        <p:txBody>
          <a:bodyPr>
            <a:noAutofit/>
          </a:bodyPr>
          <a:lstStyle/>
          <a:p>
            <a:r>
              <a:rPr lang="en-GB" dirty="0" smtClean="0">
                <a:solidFill>
                  <a:srgbClr val="103B46"/>
                </a:solidFill>
                <a:latin typeface="Calibri"/>
                <a:cs typeface="Calibri"/>
              </a:rPr>
              <a:t>TALLERES INTEGRADOS III</a:t>
            </a:r>
            <a:br>
              <a:rPr lang="en-GB" dirty="0" smtClean="0">
                <a:solidFill>
                  <a:srgbClr val="103B46"/>
                </a:solidFill>
                <a:latin typeface="Calibri"/>
                <a:cs typeface="Calibri"/>
              </a:rPr>
            </a:br>
            <a:r>
              <a:rPr lang="en-GB" dirty="0" smtClean="0">
                <a:solidFill>
                  <a:srgbClr val="103B46"/>
                </a:solidFill>
                <a:latin typeface="Calibri"/>
                <a:cs typeface="Calibri"/>
              </a:rPr>
              <a:t>CASO CARDIOLOGÍA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Calibri"/>
                <a:cs typeface="Calibri"/>
              </a:rPr>
            </a:br>
            <a:endParaRPr lang="en-GB" sz="3600" dirty="0">
              <a:solidFill>
                <a:schemeClr val="accent6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42807" y="3579702"/>
            <a:ext cx="5814417" cy="1005612"/>
          </a:xfrm>
        </p:spPr>
        <p:txBody>
          <a:bodyPr>
            <a:normAutofit fontScale="62500" lnSpcReduction="20000"/>
          </a:bodyPr>
          <a:lstStyle/>
          <a:p>
            <a:r>
              <a:rPr lang="en-GB" dirty="0" err="1">
                <a:solidFill>
                  <a:srgbClr val="103B46"/>
                </a:solidFill>
                <a:cs typeface="Calibri"/>
              </a:rPr>
              <a:t>Autorizado</a:t>
            </a:r>
            <a:r>
              <a:rPr lang="en-GB" dirty="0">
                <a:solidFill>
                  <a:srgbClr val="103B46"/>
                </a:solidFill>
                <a:cs typeface="Calibri"/>
              </a:rPr>
              <a:t> </a:t>
            </a:r>
            <a:r>
              <a:rPr lang="en-GB" dirty="0" err="1" smtClean="0">
                <a:solidFill>
                  <a:srgbClr val="103B46"/>
                </a:solidFill>
                <a:cs typeface="Calibri"/>
              </a:rPr>
              <a:t>por</a:t>
            </a:r>
            <a:r>
              <a:rPr lang="en-GB" dirty="0" smtClean="0">
                <a:solidFill>
                  <a:srgbClr val="103B46"/>
                </a:solidFill>
                <a:cs typeface="Calibri"/>
              </a:rPr>
              <a:t> </a:t>
            </a:r>
            <a:r>
              <a:rPr lang="en-GB" dirty="0" err="1" smtClean="0">
                <a:solidFill>
                  <a:srgbClr val="103B46"/>
                </a:solidFill>
                <a:cs typeface="Calibri"/>
              </a:rPr>
              <a:t>Dr.González</a:t>
            </a:r>
            <a:endParaRPr lang="en-GB" dirty="0" smtClean="0">
              <a:solidFill>
                <a:srgbClr val="103B46"/>
              </a:solidFill>
              <a:cs typeface="Calibri"/>
            </a:endParaRPr>
          </a:p>
          <a:p>
            <a:r>
              <a:rPr lang="en-GB" dirty="0" smtClean="0">
                <a:solidFill>
                  <a:srgbClr val="103B46"/>
                </a:solidFill>
                <a:cs typeface="Calibri"/>
              </a:rPr>
              <a:t>HGU Elda- </a:t>
            </a:r>
            <a:r>
              <a:rPr lang="en-GB" dirty="0" err="1" smtClean="0">
                <a:solidFill>
                  <a:srgbClr val="103B46"/>
                </a:solidFill>
                <a:cs typeface="Calibri"/>
              </a:rPr>
              <a:t>Servicio</a:t>
            </a:r>
            <a:r>
              <a:rPr lang="en-GB" dirty="0" smtClean="0">
                <a:solidFill>
                  <a:srgbClr val="103B46"/>
                </a:solidFill>
                <a:cs typeface="Calibri"/>
              </a:rPr>
              <a:t> </a:t>
            </a:r>
            <a:r>
              <a:rPr lang="en-GB" smtClean="0">
                <a:solidFill>
                  <a:srgbClr val="103B46"/>
                </a:solidFill>
                <a:cs typeface="Calibri"/>
              </a:rPr>
              <a:t>Cardiología</a:t>
            </a:r>
            <a:endParaRPr lang="en-GB" dirty="0" smtClean="0">
              <a:solidFill>
                <a:srgbClr val="103B46"/>
              </a:solidFill>
            </a:endParaRPr>
          </a:p>
          <a:p>
            <a:r>
              <a:rPr lang="en-GB" dirty="0" err="1" smtClean="0">
                <a:solidFill>
                  <a:srgbClr val="103B46"/>
                </a:solidFill>
              </a:rPr>
              <a:t>Mónica</a:t>
            </a:r>
            <a:r>
              <a:rPr lang="en-GB" dirty="0" smtClean="0">
                <a:solidFill>
                  <a:srgbClr val="103B46"/>
                </a:solidFill>
              </a:rPr>
              <a:t> </a:t>
            </a:r>
            <a:r>
              <a:rPr lang="en-GB" dirty="0" err="1" smtClean="0">
                <a:solidFill>
                  <a:srgbClr val="103B46"/>
                </a:solidFill>
              </a:rPr>
              <a:t>Benavente</a:t>
            </a:r>
            <a:r>
              <a:rPr lang="en-GB" dirty="0" smtClean="0">
                <a:solidFill>
                  <a:srgbClr val="103B46"/>
                </a:solidFill>
              </a:rPr>
              <a:t> de Lucas-1718</a:t>
            </a:r>
            <a:endParaRPr lang="en-GB" dirty="0">
              <a:solidFill>
                <a:srgbClr val="103B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979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404" y="741004"/>
            <a:ext cx="9018596" cy="54476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err="1" smtClean="0"/>
              <a:t>Varón</a:t>
            </a:r>
            <a:r>
              <a:rPr lang="en-GB" dirty="0" smtClean="0"/>
              <a:t> </a:t>
            </a:r>
            <a:r>
              <a:rPr lang="en-GB" dirty="0" smtClean="0"/>
              <a:t>de 70 </a:t>
            </a:r>
            <a:r>
              <a:rPr lang="en-GB" dirty="0" err="1" smtClean="0"/>
              <a:t>años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acude</a:t>
            </a:r>
            <a:r>
              <a:rPr lang="en-GB" dirty="0" smtClean="0"/>
              <a:t> </a:t>
            </a:r>
            <a:r>
              <a:rPr lang="en-GB" dirty="0" err="1" smtClean="0"/>
              <a:t>aumento</a:t>
            </a:r>
            <a:r>
              <a:rPr lang="en-GB" dirty="0" smtClean="0"/>
              <a:t> de </a:t>
            </a:r>
            <a:r>
              <a:rPr lang="en-GB" dirty="0" err="1" smtClean="0"/>
              <a:t>perímetro</a:t>
            </a:r>
            <a:r>
              <a:rPr lang="en-GB" dirty="0" smtClean="0"/>
              <a:t> abdominal y </a:t>
            </a:r>
            <a:r>
              <a:rPr lang="en-GB" dirty="0" err="1" smtClean="0"/>
              <a:t>edemas</a:t>
            </a:r>
            <a:r>
              <a:rPr lang="en-GB" dirty="0" smtClean="0"/>
              <a:t> en MMII.  </a:t>
            </a:r>
          </a:p>
          <a:p>
            <a:pPr marL="0" indent="0" algn="just">
              <a:buNone/>
            </a:pPr>
            <a:r>
              <a:rPr lang="es-ES" sz="3000" b="1" dirty="0" smtClean="0"/>
              <a:t>AP</a:t>
            </a:r>
            <a:r>
              <a:rPr lang="es-ES" sz="3000" dirty="0" smtClean="0"/>
              <a:t>:</a:t>
            </a:r>
          </a:p>
          <a:p>
            <a:pPr marL="0" indent="0" algn="just">
              <a:buNone/>
            </a:pPr>
            <a:r>
              <a:rPr lang="es-ES" sz="3000" dirty="0" smtClean="0"/>
              <a:t>-</a:t>
            </a:r>
            <a:r>
              <a:rPr lang="es-ES" sz="3000" dirty="0" err="1" smtClean="0"/>
              <a:t>IQx</a:t>
            </a:r>
            <a:r>
              <a:rPr lang="es-ES" sz="3000" dirty="0" smtClean="0"/>
              <a:t>: </a:t>
            </a:r>
            <a:r>
              <a:rPr lang="es-ES" sz="3000" dirty="0" err="1" smtClean="0"/>
              <a:t>sindrome</a:t>
            </a:r>
            <a:r>
              <a:rPr lang="es-ES" sz="3000" dirty="0" smtClean="0"/>
              <a:t> </a:t>
            </a:r>
            <a:r>
              <a:rPr lang="es-ES" sz="3000" dirty="0" err="1" smtClean="0"/>
              <a:t>tunel</a:t>
            </a:r>
            <a:r>
              <a:rPr lang="es-ES" sz="3000" dirty="0" smtClean="0"/>
              <a:t> carpiano 1/2018</a:t>
            </a:r>
          </a:p>
          <a:p>
            <a:pPr marL="0" indent="0" algn="just">
              <a:buNone/>
            </a:pPr>
            <a:r>
              <a:rPr lang="es-ES" sz="3000" dirty="0"/>
              <a:t>	</a:t>
            </a:r>
            <a:r>
              <a:rPr lang="es-ES" sz="3000" dirty="0" smtClean="0"/>
              <a:t>	</a:t>
            </a:r>
            <a:r>
              <a:rPr lang="es-ES" sz="3000" dirty="0" err="1" smtClean="0"/>
              <a:t>stent</a:t>
            </a:r>
            <a:r>
              <a:rPr lang="es-ES" sz="3000" dirty="0" smtClean="0"/>
              <a:t> coronaria derecha tras SCASEST 3/2018</a:t>
            </a:r>
          </a:p>
          <a:p>
            <a:pPr marL="0" indent="0" algn="just">
              <a:buNone/>
            </a:pPr>
            <a:r>
              <a:rPr lang="es-ES" sz="3000" b="1" dirty="0" smtClean="0"/>
              <a:t>EF</a:t>
            </a:r>
            <a:r>
              <a:rPr lang="es-ES" sz="3000" dirty="0" smtClean="0"/>
              <a:t>:</a:t>
            </a:r>
          </a:p>
          <a:p>
            <a:pPr marL="0" indent="0" algn="just">
              <a:buNone/>
            </a:pPr>
            <a:r>
              <a:rPr lang="es-ES" sz="3000" dirty="0" smtClean="0"/>
              <a:t>Consciente y orientado. AC: rítmica, sin soplos. </a:t>
            </a:r>
          </a:p>
          <a:p>
            <a:pPr marL="0" indent="0" algn="just">
              <a:buNone/>
            </a:pPr>
            <a:r>
              <a:rPr lang="es-ES" sz="3000" dirty="0" smtClean="0"/>
              <a:t>AP: MVC. Abdomen: globuloso, no doloroso. Edemas MMII.</a:t>
            </a:r>
            <a:endParaRPr lang="es-ES" sz="3000" dirty="0"/>
          </a:p>
          <a:p>
            <a:pPr marL="0" indent="0" algn="just">
              <a:buNone/>
            </a:pPr>
            <a:r>
              <a:rPr lang="es-ES" sz="3000" b="1" dirty="0" smtClean="0"/>
              <a:t>Analítica</a:t>
            </a:r>
            <a:r>
              <a:rPr lang="es-ES" sz="3000" dirty="0" smtClean="0"/>
              <a:t>: sin </a:t>
            </a:r>
            <a:r>
              <a:rPr lang="es-ES" sz="3000" dirty="0" smtClean="0"/>
              <a:t>alteraciones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177004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3446" y="127247"/>
            <a:ext cx="6508377" cy="1143000"/>
          </a:xfrm>
        </p:spPr>
        <p:txBody>
          <a:bodyPr/>
          <a:lstStyle/>
          <a:p>
            <a:r>
              <a:rPr lang="en-GB" dirty="0" smtClean="0"/>
              <a:t>ECG</a:t>
            </a:r>
            <a:endParaRPr lang="en-GB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204" y="1242295"/>
            <a:ext cx="8789302" cy="465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47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596" y="0"/>
            <a:ext cx="9132762" cy="1143000"/>
          </a:xfrm>
        </p:spPr>
        <p:txBody>
          <a:bodyPr>
            <a:normAutofit fontScale="90000"/>
          </a:bodyPr>
          <a:lstStyle/>
          <a:p>
            <a:pPr marL="0" indent="0"/>
            <a:r>
              <a:rPr lang="es-ES" sz="3600" b="1" dirty="0" err="1"/>
              <a:t>Ecocardio</a:t>
            </a:r>
            <a:r>
              <a:rPr lang="es-ES" sz="3600" dirty="0"/>
              <a:t>: no derrame pericárdico. HVI. FEVI normal.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0" y="894301"/>
            <a:ext cx="5905500" cy="55499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463106" y="1094066"/>
            <a:ext cx="27801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RM:</a:t>
            </a:r>
            <a:r>
              <a:rPr lang="en-GB" sz="1600" b="1" dirty="0"/>
              <a:t> </a:t>
            </a:r>
            <a:r>
              <a:rPr lang="en-GB" sz="1600" dirty="0" err="1" smtClean="0"/>
              <a:t>dilataci</a:t>
            </a:r>
            <a:r>
              <a:rPr lang="en-GB" sz="1600" dirty="0" err="1" smtClean="0"/>
              <a:t>ón</a:t>
            </a:r>
            <a:r>
              <a:rPr lang="en-GB" sz="1600" dirty="0" smtClean="0"/>
              <a:t> </a:t>
            </a:r>
            <a:r>
              <a:rPr lang="en-GB" sz="1600" dirty="0" err="1" smtClean="0"/>
              <a:t>biauricular</a:t>
            </a:r>
            <a:r>
              <a:rPr lang="en-GB" sz="1600" dirty="0" smtClean="0"/>
              <a:t>, </a:t>
            </a:r>
          </a:p>
          <a:p>
            <a:r>
              <a:rPr lang="es-ES" sz="1600" dirty="0" smtClean="0"/>
              <a:t>H</a:t>
            </a:r>
            <a:r>
              <a:rPr lang="en-GB" sz="1600" dirty="0" err="1" smtClean="0"/>
              <a:t>ipertrofía</a:t>
            </a:r>
            <a:r>
              <a:rPr lang="en-GB" sz="1600" dirty="0" smtClean="0"/>
              <a:t> SIA. </a:t>
            </a:r>
            <a:r>
              <a:rPr lang="es-ES" sz="1600" dirty="0" smtClean="0"/>
              <a:t>H</a:t>
            </a:r>
            <a:r>
              <a:rPr lang="en-GB" sz="1600" dirty="0" err="1" smtClean="0"/>
              <a:t>ipertrofia</a:t>
            </a:r>
            <a:r>
              <a:rPr lang="en-GB" sz="1600" dirty="0" smtClean="0"/>
              <a:t> SIV. </a:t>
            </a:r>
          </a:p>
          <a:p>
            <a:r>
              <a:rPr lang="es-ES" sz="1600" dirty="0" smtClean="0"/>
              <a:t>D</a:t>
            </a:r>
            <a:r>
              <a:rPr lang="en-GB" sz="1600" dirty="0" err="1" smtClean="0"/>
              <a:t>errame</a:t>
            </a:r>
            <a:r>
              <a:rPr lang="en-GB" sz="1600" dirty="0" smtClean="0"/>
              <a:t> pleural </a:t>
            </a:r>
            <a:r>
              <a:rPr lang="en-GB" sz="1600" dirty="0" err="1" smtClean="0"/>
              <a:t>derecho</a:t>
            </a:r>
            <a:r>
              <a:rPr lang="en-GB" sz="1600" dirty="0" smtClean="0"/>
              <a:t>. </a:t>
            </a:r>
          </a:p>
          <a:p>
            <a:r>
              <a:rPr lang="en-GB" sz="1600" dirty="0" err="1" smtClean="0"/>
              <a:t>Captación</a:t>
            </a:r>
            <a:r>
              <a:rPr lang="en-GB" sz="1600" dirty="0" smtClean="0"/>
              <a:t> </a:t>
            </a:r>
            <a:r>
              <a:rPr lang="en-GB" sz="1600" dirty="0" err="1" smtClean="0"/>
              <a:t>Gd</a:t>
            </a:r>
            <a:r>
              <a:rPr lang="en-GB" sz="1600" dirty="0" smtClean="0"/>
              <a:t> iv </a:t>
            </a:r>
            <a:r>
              <a:rPr lang="en-GB" sz="1600" dirty="0" err="1" smtClean="0"/>
              <a:t>difusa</a:t>
            </a:r>
            <a:r>
              <a:rPr lang="en-GB" sz="1600" dirty="0" smtClean="0"/>
              <a:t>. </a:t>
            </a:r>
            <a:r>
              <a:rPr lang="en-GB" sz="1600" dirty="0" err="1" smtClean="0"/>
              <a:t>Dificil</a:t>
            </a:r>
            <a:r>
              <a:rPr lang="en-GB" sz="1600" dirty="0" smtClean="0"/>
              <a:t> </a:t>
            </a:r>
          </a:p>
          <a:p>
            <a:r>
              <a:rPr lang="es-ES" sz="1600" dirty="0"/>
              <a:t>c</a:t>
            </a:r>
            <a:r>
              <a:rPr lang="en-GB" sz="1600" dirty="0" err="1" smtClean="0"/>
              <a:t>álculo</a:t>
            </a:r>
            <a:r>
              <a:rPr lang="en-GB" sz="1600" dirty="0" smtClean="0"/>
              <a:t> </a:t>
            </a:r>
            <a:r>
              <a:rPr lang="en-GB" sz="1600" dirty="0" err="1" smtClean="0"/>
              <a:t>deTI</a:t>
            </a:r>
            <a:r>
              <a:rPr lang="en-GB" sz="1600" dirty="0" smtClean="0"/>
              <a:t>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-341965" y="5447037"/>
            <a:ext cx="43092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err="1"/>
              <a:t>Biopsia</a:t>
            </a:r>
            <a:r>
              <a:rPr lang="en-GB" sz="2400" dirty="0"/>
              <a:t> </a:t>
            </a:r>
            <a:r>
              <a:rPr lang="en-GB" sz="2400" dirty="0" err="1"/>
              <a:t>tejido</a:t>
            </a:r>
            <a:r>
              <a:rPr lang="en-GB" sz="2400" dirty="0"/>
              <a:t> </a:t>
            </a:r>
            <a:r>
              <a:rPr lang="en-GB" sz="2400" dirty="0" err="1" smtClean="0"/>
              <a:t>sc</a:t>
            </a:r>
            <a:r>
              <a:rPr lang="en-GB" sz="2400" dirty="0" smtClean="0"/>
              <a:t>: </a:t>
            </a:r>
          </a:p>
          <a:p>
            <a:pPr algn="ctr"/>
            <a:r>
              <a:rPr lang="en-GB" sz="2400" dirty="0" err="1" smtClean="0"/>
              <a:t>rojo</a:t>
            </a:r>
            <a:r>
              <a:rPr lang="en-GB" sz="2400" dirty="0" smtClean="0"/>
              <a:t> </a:t>
            </a:r>
            <a:r>
              <a:rPr lang="en-GB" sz="2400" dirty="0" err="1"/>
              <a:t>congo</a:t>
            </a:r>
            <a:r>
              <a:rPr lang="en-GB" sz="2400" dirty="0"/>
              <a:t> </a:t>
            </a:r>
            <a:r>
              <a:rPr lang="en-GB" sz="2400" dirty="0" err="1"/>
              <a:t>positivo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35949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96187"/>
            <a:ext cx="8229600" cy="1143000"/>
          </a:xfrm>
        </p:spPr>
        <p:txBody>
          <a:bodyPr/>
          <a:lstStyle/>
          <a:p>
            <a:r>
              <a:rPr lang="en-GB" dirty="0" smtClean="0"/>
              <a:t>DIAGNÓSTICO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340624"/>
            <a:ext cx="8447764" cy="44222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4400" dirty="0" smtClean="0"/>
              <a:t>AMILOIDOSIS CARDIACA</a:t>
            </a:r>
          </a:p>
        </p:txBody>
      </p:sp>
    </p:spTree>
    <p:extLst>
      <p:ext uri="{BB962C8B-B14F-4D97-AF65-F5344CB8AC3E}">
        <p14:creationId xmlns:p14="http://schemas.microsoft.com/office/powerpoint/2010/main" val="17829613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90</Words>
  <Application>Microsoft Macintosh PowerPoint</Application>
  <PresentationFormat>Presentación en pantalla (4:3)</PresentationFormat>
  <Paragraphs>28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TALLERES INTEGRADOS III CASO CARDIOLOGÍA </vt:lpstr>
      <vt:lpstr>Presentación de PowerPoint</vt:lpstr>
      <vt:lpstr>ECG</vt:lpstr>
      <vt:lpstr>Ecocardio: no derrame pericárdico. HVI. FEVI normal.</vt:lpstr>
      <vt:lpstr>DIAGNÓSTICO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INTEGRADOS III CASO INFECCIOSAS </dc:title>
  <dc:creator>Monica</dc:creator>
  <cp:lastModifiedBy>Monica</cp:lastModifiedBy>
  <cp:revision>10</cp:revision>
  <dcterms:created xsi:type="dcterms:W3CDTF">2019-03-20T21:44:40Z</dcterms:created>
  <dcterms:modified xsi:type="dcterms:W3CDTF">2019-03-31T16:02:34Z</dcterms:modified>
</cp:coreProperties>
</file>