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7" r:id="rId4"/>
    <p:sldId id="264" r:id="rId5"/>
    <p:sldId id="258" r:id="rId6"/>
    <p:sldId id="259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00"/>
    <p:restoredTop sz="94624"/>
  </p:normalViewPr>
  <p:slideViewPr>
    <p:cSldViewPr snapToGrid="0" snapToObjects="1">
      <p:cViewPr varScale="1">
        <p:scale>
          <a:sx n="112" d="100"/>
          <a:sy n="112" d="100"/>
        </p:scale>
        <p:origin x="4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3/11/19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3/11/19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527DEB-A9B1-694B-AAF4-F3DBAE4754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9570" y="1276709"/>
            <a:ext cx="8666769" cy="2225323"/>
          </a:xfrm>
        </p:spPr>
        <p:txBody>
          <a:bodyPr/>
          <a:lstStyle/>
          <a:p>
            <a:r>
              <a:rPr lang="es-ES" sz="6000" dirty="0"/>
              <a:t>DIAGNOSTICO POR  IMAGEN</a:t>
            </a:r>
            <a:br>
              <a:rPr lang="es-ES" sz="6000" dirty="0"/>
            </a:br>
            <a:r>
              <a:rPr lang="es-ES" sz="3200" dirty="0"/>
              <a:t>enfermedades infecciosas</a:t>
            </a:r>
            <a:endParaRPr lang="es-ES" sz="60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C35F51A-53B7-8D4C-B9EF-0D05511763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3673098"/>
            <a:ext cx="7936433" cy="1952787"/>
          </a:xfrm>
        </p:spPr>
        <p:txBody>
          <a:bodyPr>
            <a:normAutofit/>
          </a:bodyPr>
          <a:lstStyle/>
          <a:p>
            <a:pPr algn="r"/>
            <a:r>
              <a:rPr lang="es-ES" dirty="0"/>
              <a:t>LARA MATEO VIDAL</a:t>
            </a:r>
            <a:endParaRPr lang="es-ES" sz="2000" dirty="0"/>
          </a:p>
          <a:p>
            <a:pPr algn="r"/>
            <a:r>
              <a:rPr lang="es-ES" sz="2000" dirty="0"/>
              <a:t>Aprobado por: </a:t>
            </a:r>
            <a:r>
              <a:rPr lang="es-ES" sz="2000" dirty="0" err="1"/>
              <a:t>Dra</a:t>
            </a:r>
            <a:r>
              <a:rPr lang="es-ES" sz="2000" dirty="0"/>
              <a:t> Reyes Pascual</a:t>
            </a:r>
          </a:p>
          <a:p>
            <a:pPr algn="r"/>
            <a:r>
              <a:rPr lang="es-ES" sz="2000" dirty="0"/>
              <a:t>HGU de Elda</a:t>
            </a:r>
          </a:p>
          <a:p>
            <a:pPr algn="r"/>
            <a:r>
              <a:rPr lang="es-ES" sz="2000" dirty="0"/>
              <a:t>Curso 2018-2019, grupo 7,8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8656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7A445E-7FD7-544D-8F15-1EBC22932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26024"/>
          </a:xfrm>
        </p:spPr>
        <p:txBody>
          <a:bodyPr/>
          <a:lstStyle/>
          <a:p>
            <a:pPr algn="ctr"/>
            <a:r>
              <a:rPr lang="es-ES" dirty="0"/>
              <a:t>PRESENTACIÓN DEL CASO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02B2EC-9FFF-9941-9AC1-6D3BBD326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11823"/>
            <a:ext cx="10688128" cy="5065021"/>
          </a:xfrm>
        </p:spPr>
        <p:txBody>
          <a:bodyPr/>
          <a:lstStyle/>
          <a:p>
            <a:pPr algn="just"/>
            <a:r>
              <a:rPr lang="es-ES" dirty="0"/>
              <a:t>Varón de 45 años que acude a Urgencias por tos sin expectoración y disnea progresiva hasta hacerse de mínimos esfuerzos.  Desconoce si ha tenido fiebre.</a:t>
            </a:r>
          </a:p>
          <a:p>
            <a:pPr algn="just"/>
            <a:r>
              <a:rPr lang="es-ES" b="1" dirty="0"/>
              <a:t>ANTECED PERSONALES de interés</a:t>
            </a:r>
            <a:r>
              <a:rPr lang="es-ES" dirty="0"/>
              <a:t>: Ex consumidor de drogas por vía parenteral. Diagnosticado de </a:t>
            </a:r>
            <a:r>
              <a:rPr lang="es-ES" u="sng" dirty="0"/>
              <a:t>infección por VIH </a:t>
            </a:r>
            <a:r>
              <a:rPr lang="es-ES" dirty="0"/>
              <a:t>en 2003 con mala adherencia al tratamiento.</a:t>
            </a:r>
          </a:p>
          <a:p>
            <a:pPr algn="just"/>
            <a:r>
              <a:rPr lang="es-ES" b="1" dirty="0"/>
              <a:t>EXPLORACIÓN FÍSICA: </a:t>
            </a:r>
            <a:r>
              <a:rPr lang="es-ES" dirty="0"/>
              <a:t>MEG. Afebril. TA: 85/50 </a:t>
            </a:r>
            <a:r>
              <a:rPr lang="es-ES" sz="1800" dirty="0" err="1"/>
              <a:t>mmHg</a:t>
            </a:r>
            <a:r>
              <a:rPr lang="es-ES" dirty="0"/>
              <a:t>. FC: 120 </a:t>
            </a:r>
            <a:r>
              <a:rPr lang="es-ES" sz="1800" dirty="0" err="1"/>
              <a:t>lpm</a:t>
            </a:r>
            <a:r>
              <a:rPr lang="es-ES" dirty="0"/>
              <a:t>. </a:t>
            </a:r>
            <a:r>
              <a:rPr lang="es-ES" dirty="0" err="1"/>
              <a:t>Sat</a:t>
            </a:r>
            <a:r>
              <a:rPr lang="es-ES" dirty="0"/>
              <a:t> O2 </a:t>
            </a:r>
            <a:r>
              <a:rPr lang="es-ES" sz="1800" dirty="0"/>
              <a:t>basal</a:t>
            </a:r>
            <a:r>
              <a:rPr lang="es-ES" dirty="0"/>
              <a:t>: 70%. Orientado en espacio y tiempo. AP: </a:t>
            </a:r>
            <a:r>
              <a:rPr lang="es-ES" dirty="0" err="1"/>
              <a:t>Mv</a:t>
            </a:r>
            <a:r>
              <a:rPr lang="es-ES" dirty="0"/>
              <a:t> disminuido y sibilancias bilaterales difusas. Resto de la exploración anodina.</a:t>
            </a:r>
          </a:p>
          <a:p>
            <a:pPr algn="just"/>
            <a:r>
              <a:rPr lang="es-ES" b="1" dirty="0"/>
              <a:t>PRUEBAS COMPLEMENTARIAS:  </a:t>
            </a:r>
            <a:r>
              <a:rPr lang="es-ES" u="sng" dirty="0"/>
              <a:t>Bioquímica</a:t>
            </a:r>
            <a:r>
              <a:rPr lang="es-ES" dirty="0"/>
              <a:t>: PCR: 184 </a:t>
            </a:r>
            <a:r>
              <a:rPr lang="es-ES" sz="1800" dirty="0"/>
              <a:t>mg/dl. </a:t>
            </a:r>
            <a:r>
              <a:rPr lang="es-ES" dirty="0"/>
              <a:t>PCT:  1,1 </a:t>
            </a:r>
            <a:r>
              <a:rPr lang="es-ES" sz="1800" dirty="0" err="1"/>
              <a:t>ng</a:t>
            </a:r>
            <a:r>
              <a:rPr lang="es-ES" sz="1800" dirty="0"/>
              <a:t>/ml</a:t>
            </a:r>
            <a:r>
              <a:rPr lang="es-ES" dirty="0"/>
              <a:t>. </a:t>
            </a:r>
            <a:r>
              <a:rPr lang="es-ES" u="sng" dirty="0"/>
              <a:t>Hemograma</a:t>
            </a:r>
            <a:r>
              <a:rPr lang="es-ES" dirty="0"/>
              <a:t>: Leucocitos: 10.900/</a:t>
            </a:r>
            <a:r>
              <a:rPr lang="es-ES" sz="1800" dirty="0"/>
              <a:t>mmc</a:t>
            </a:r>
            <a:r>
              <a:rPr lang="es-ES" dirty="0"/>
              <a:t>. Neutrófilos: 95%. </a:t>
            </a:r>
            <a:r>
              <a:rPr lang="es-ES" u="sng" dirty="0"/>
              <a:t>Población linfocitaria CD4</a:t>
            </a:r>
            <a:r>
              <a:rPr lang="es-ES" dirty="0"/>
              <a:t>: 64</a:t>
            </a:r>
            <a:r>
              <a:rPr lang="es-ES" sz="1800" dirty="0"/>
              <a:t>/mm3</a:t>
            </a:r>
            <a:r>
              <a:rPr lang="es-ES" dirty="0"/>
              <a:t>. </a:t>
            </a:r>
            <a:r>
              <a:rPr lang="es-ES" u="sng" dirty="0"/>
              <a:t>Carga viral VIH</a:t>
            </a:r>
            <a:r>
              <a:rPr lang="es-ES" dirty="0"/>
              <a:t>: 4550 </a:t>
            </a:r>
            <a:r>
              <a:rPr lang="es-ES" sz="1800" dirty="0"/>
              <a:t>copias/</a:t>
            </a:r>
            <a:r>
              <a:rPr lang="es-ES" sz="1800" dirty="0" err="1"/>
              <a:t>mL</a:t>
            </a:r>
            <a:r>
              <a:rPr lang="es-ES" sz="1800" dirty="0"/>
              <a:t>.</a:t>
            </a:r>
          </a:p>
          <a:p>
            <a:pPr algn="just"/>
            <a:r>
              <a:rPr lang="es-ES" dirty="0"/>
              <a:t>Se realizó una </a:t>
            </a:r>
            <a:r>
              <a:rPr lang="es-ES" dirty="0" err="1"/>
              <a:t>Rx</a:t>
            </a:r>
            <a:r>
              <a:rPr lang="es-ES" dirty="0"/>
              <a:t> de Tórax :</a:t>
            </a:r>
          </a:p>
        </p:txBody>
      </p:sp>
    </p:spTree>
    <p:extLst>
      <p:ext uri="{BB962C8B-B14F-4D97-AF65-F5344CB8AC3E}">
        <p14:creationId xmlns:p14="http://schemas.microsoft.com/office/powerpoint/2010/main" val="3854247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F18A3F2-1AFA-F642-BA9D-D5150AB87A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6974" y="272204"/>
            <a:ext cx="8415520" cy="6311641"/>
          </a:xfrm>
        </p:spPr>
      </p:pic>
    </p:spTree>
    <p:extLst>
      <p:ext uri="{BB962C8B-B14F-4D97-AF65-F5344CB8AC3E}">
        <p14:creationId xmlns:p14="http://schemas.microsoft.com/office/powerpoint/2010/main" val="3773368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D8F4CD-A018-AA4A-9651-058037AA8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12011"/>
          </a:xfrm>
        </p:spPr>
        <p:txBody>
          <a:bodyPr/>
          <a:lstStyle/>
          <a:p>
            <a:pPr algn="ctr"/>
            <a:r>
              <a:rPr lang="es-ES" dirty="0"/>
              <a:t>CONTINUACIÓN DEL CASO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51C11E-D11B-B244-8734-35FF4A5C8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Tras dos semanas desde el ingreso, el paciente refiere </a:t>
            </a:r>
            <a:r>
              <a:rPr lang="es-ES" b="1" dirty="0"/>
              <a:t>dolor torácico </a:t>
            </a:r>
            <a:r>
              <a:rPr lang="es-ES" dirty="0"/>
              <a:t>y empeoramiento del estado general por lo que, se realiza de nuevo una </a:t>
            </a:r>
            <a:r>
              <a:rPr lang="es-ES" u="sng" dirty="0" err="1"/>
              <a:t>Rx</a:t>
            </a:r>
            <a:r>
              <a:rPr lang="es-ES" u="sng" dirty="0"/>
              <a:t> de tórax </a:t>
            </a:r>
            <a:r>
              <a:rPr lang="es-ES" dirty="0"/>
              <a:t>y un </a:t>
            </a:r>
            <a:r>
              <a:rPr lang="es-ES" u="sng" dirty="0"/>
              <a:t>TACAR torácico</a:t>
            </a:r>
            <a:r>
              <a:rPr lang="es-E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013342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0EA3CDAB-EB16-FF48-836B-DE16DEFEDA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705" r="11756"/>
          <a:stretch/>
        </p:blipFill>
        <p:spPr>
          <a:xfrm>
            <a:off x="2327564" y="137799"/>
            <a:ext cx="7920841" cy="6720201"/>
          </a:xfrm>
        </p:spPr>
      </p:pic>
    </p:spTree>
    <p:extLst>
      <p:ext uri="{BB962C8B-B14F-4D97-AF65-F5344CB8AC3E}">
        <p14:creationId xmlns:p14="http://schemas.microsoft.com/office/powerpoint/2010/main" val="1744175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023D4A0F-8CA3-5F46-85C9-6A1DB570E9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321" t="24024" r="17514"/>
          <a:stretch/>
        </p:blipFill>
        <p:spPr>
          <a:xfrm>
            <a:off x="0" y="-24890"/>
            <a:ext cx="6159260" cy="6701736"/>
          </a:xfrm>
        </p:spPr>
      </p:pic>
      <p:pic>
        <p:nvPicPr>
          <p:cNvPr id="3" name="Marcador de contenido 4">
            <a:extLst>
              <a:ext uri="{FF2B5EF4-FFF2-40B4-BE49-F238E27FC236}">
                <a16:creationId xmlns:a16="http://schemas.microsoft.com/office/drawing/2014/main" id="{6E227E81-4949-794A-96D4-AF38AE5DD2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886" t="13620" r="11121"/>
          <a:stretch/>
        </p:blipFill>
        <p:spPr>
          <a:xfrm>
            <a:off x="6366294" y="0"/>
            <a:ext cx="5825706" cy="6681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701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5C3409-2015-9146-BF99-181E08CEA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RESOLUCIÓN DEL CASO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8C2648-9514-DD4E-ACCC-EC4B2EE40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 </a:t>
            </a:r>
            <a:r>
              <a:rPr lang="es-ES" b="1" dirty="0"/>
              <a:t>En el momento del ingreso</a:t>
            </a:r>
            <a:r>
              <a:rPr lang="es-ES" dirty="0"/>
              <a:t>: </a:t>
            </a:r>
            <a:r>
              <a:rPr lang="es-ES" sz="2400" u="sng" dirty="0"/>
              <a:t>NEUMONÍA ADQUIRIDA EN LA COMUNIDAD (NAC) por </a:t>
            </a:r>
            <a:r>
              <a:rPr lang="es-ES" sz="2400" i="1" u="sng" dirty="0" err="1"/>
              <a:t>Pneumocystis</a:t>
            </a:r>
            <a:r>
              <a:rPr lang="es-ES" sz="2400" i="1" u="sng" dirty="0"/>
              <a:t> </a:t>
            </a:r>
            <a:r>
              <a:rPr lang="es-ES" sz="2400" i="1" u="sng" dirty="0" err="1"/>
              <a:t>jirovecii</a:t>
            </a:r>
            <a:r>
              <a:rPr lang="es-ES" sz="2400" i="1" u="sng" dirty="0"/>
              <a:t>.</a:t>
            </a:r>
          </a:p>
          <a:p>
            <a:pPr algn="just"/>
            <a:endParaRPr lang="es-ES" i="1" dirty="0"/>
          </a:p>
          <a:p>
            <a:pPr algn="just"/>
            <a:r>
              <a:rPr lang="es-ES" b="1" dirty="0"/>
              <a:t>Tras 2 semanas desde el ingreso, empeoramiento por</a:t>
            </a:r>
            <a:r>
              <a:rPr lang="es-ES" dirty="0"/>
              <a:t>: </a:t>
            </a:r>
            <a:r>
              <a:rPr lang="es-ES" sz="2400" u="sng" dirty="0"/>
              <a:t>NEUMOTÓRAX</a:t>
            </a:r>
            <a:r>
              <a:rPr lang="es-ES" dirty="0"/>
              <a:t> masivo del pulmón dcho. ENFISEMA SUBCUTÁNEO en hemitórax dcho. IMÁGENES QUÍSTICAS con aspecto de bullas en pulmón dcho. ÁREAS DE CONSOLIDACIÓN bilaterales.</a:t>
            </a:r>
          </a:p>
          <a:p>
            <a:endParaRPr lang="es-ES" i="1" dirty="0"/>
          </a:p>
          <a:p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2613680928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Recorte</Template>
  <TotalTime>424</TotalTime>
  <Words>271</Words>
  <Application>Microsoft Macintosh PowerPoint</Application>
  <PresentationFormat>Panorámica</PresentationFormat>
  <Paragraphs>17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9" baseType="lpstr">
      <vt:lpstr>Franklin Gothic Book</vt:lpstr>
      <vt:lpstr>Recorte</vt:lpstr>
      <vt:lpstr>DIAGNOSTICO POR  IMAGEN enfermedades infecciosas</vt:lpstr>
      <vt:lpstr>PRESENTACIÓN DEL CASO</vt:lpstr>
      <vt:lpstr>Presentación de PowerPoint</vt:lpstr>
      <vt:lpstr>CONTINUACIÓN DEL CASO</vt:lpstr>
      <vt:lpstr>Presentación de PowerPoint</vt:lpstr>
      <vt:lpstr>Presentación de PowerPoint</vt:lpstr>
      <vt:lpstr>RESOLUCIÓN DEL CASO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17</cp:revision>
  <dcterms:created xsi:type="dcterms:W3CDTF">2019-02-14T17:40:39Z</dcterms:created>
  <dcterms:modified xsi:type="dcterms:W3CDTF">2019-03-11T08:25:57Z</dcterms:modified>
</cp:coreProperties>
</file>