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34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82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978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3540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22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362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0754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960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61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755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58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236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35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000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43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79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B7B9F-4999-4268-BA04-A4314EEE727B}" type="datetimeFigureOut">
              <a:rPr lang="es-ES" smtClean="0"/>
              <a:t>27/03/2019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30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630" y="300445"/>
            <a:ext cx="9953896" cy="5121987"/>
          </a:xfrm>
        </p:spPr>
        <p:txBody>
          <a:bodyPr/>
          <a:lstStyle/>
          <a:p>
            <a:pPr algn="ctr"/>
            <a:r>
              <a:rPr lang="es-ES" sz="8000" dirty="0" smtClean="0"/>
              <a:t>CASO CLÍNICO</a:t>
            </a:r>
            <a:r>
              <a:rPr lang="es-ES" sz="8000" u="sng" dirty="0" smtClean="0"/>
              <a:t/>
            </a:r>
            <a:br>
              <a:rPr lang="es-ES" sz="8000" u="sng" dirty="0" smtClean="0"/>
            </a:br>
            <a:r>
              <a:rPr lang="es-ES" sz="8000" u="sng" dirty="0" smtClean="0"/>
              <a:t> NEUROLOGÍA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2850" y="5422433"/>
            <a:ext cx="7766936" cy="1096899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 smtClean="0"/>
              <a:t>Lara Lamoneda Gadea</a:t>
            </a:r>
          </a:p>
          <a:p>
            <a:pPr algn="l"/>
            <a:r>
              <a:rPr lang="es-ES" dirty="0" smtClean="0"/>
              <a:t>Hospital General Universitario Elche</a:t>
            </a:r>
          </a:p>
          <a:p>
            <a:pPr algn="l"/>
            <a:r>
              <a:rPr lang="es-ES" dirty="0" smtClean="0"/>
              <a:t>Grupo 11-12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417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6389" y="809897"/>
            <a:ext cx="9731828" cy="5943600"/>
          </a:xfrm>
        </p:spPr>
        <p:txBody>
          <a:bodyPr/>
          <a:lstStyle/>
          <a:p>
            <a:endParaRPr lang="es-ES" dirty="0" smtClean="0"/>
          </a:p>
          <a:p>
            <a:r>
              <a:rPr lang="es-ES" sz="2000" u="sng" dirty="0" smtClean="0"/>
              <a:t>Motivo de consulta</a:t>
            </a:r>
            <a:r>
              <a:rPr lang="es-ES" sz="2000" dirty="0" smtClean="0"/>
              <a:t>: Código ICTUS</a:t>
            </a:r>
          </a:p>
          <a:p>
            <a:pPr marL="0" indent="0">
              <a:buNone/>
            </a:pPr>
            <a:endParaRPr lang="es-ES" sz="2000" dirty="0" smtClean="0"/>
          </a:p>
          <a:p>
            <a:r>
              <a:rPr lang="es-ES" sz="2000" u="sng" dirty="0" smtClean="0"/>
              <a:t>Antecedentes patológicos: </a:t>
            </a:r>
            <a:r>
              <a:rPr lang="es-ES" sz="2000" dirty="0" smtClean="0"/>
              <a:t>No RAM. No HTA. No DLP. No hábitos tóxicos. Neo de colon intervenida en 2013. No sigue ningún tratamiento habitual. Situación basal: IABVD</a:t>
            </a:r>
          </a:p>
          <a:p>
            <a:pPr marL="0" indent="0">
              <a:buNone/>
            </a:pPr>
            <a:endParaRPr lang="es-ES" sz="2000" dirty="0" smtClean="0"/>
          </a:p>
          <a:p>
            <a:r>
              <a:rPr lang="es-ES" sz="2000" u="sng" dirty="0" smtClean="0"/>
              <a:t>Enfermedad actual</a:t>
            </a:r>
            <a:r>
              <a:rPr lang="es-ES" sz="2000" dirty="0" smtClean="0"/>
              <a:t>:54 años que acude por hemiplejia derecha y afasia de predomino motor que nos contacta el </a:t>
            </a:r>
            <a:r>
              <a:rPr lang="es-ES" sz="2000" dirty="0" err="1" smtClean="0"/>
              <a:t>cicu</a:t>
            </a:r>
            <a:r>
              <a:rPr lang="es-ES" sz="2000" dirty="0" smtClean="0"/>
              <a:t> y aceptamos traslado para valoración</a:t>
            </a:r>
          </a:p>
          <a:p>
            <a:pPr marL="0" indent="0">
              <a:buNone/>
            </a:pPr>
            <a:endParaRPr lang="es-ES" sz="2000" dirty="0" smtClean="0"/>
          </a:p>
          <a:p>
            <a:r>
              <a:rPr lang="es-ES" sz="2000" u="sng" dirty="0" smtClean="0"/>
              <a:t>Exploración física: </a:t>
            </a:r>
            <a:r>
              <a:rPr lang="es-ES" sz="2000" dirty="0" smtClean="0"/>
              <a:t>TA/149/87 mm Hg. Afebril. FC: 81 </a:t>
            </a:r>
            <a:r>
              <a:rPr lang="es-ES" sz="2000" dirty="0" err="1" smtClean="0"/>
              <a:t>lpm</a:t>
            </a:r>
            <a:r>
              <a:rPr lang="es-ES" sz="2000" dirty="0" smtClean="0"/>
              <a:t> </a:t>
            </a:r>
            <a:r>
              <a:rPr lang="es-ES" sz="2000" dirty="0" err="1" smtClean="0"/>
              <a:t>Sat</a:t>
            </a:r>
            <a:r>
              <a:rPr lang="es-ES" sz="2000" dirty="0" smtClean="0"/>
              <a:t>: O2 100%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782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3954" y="483327"/>
            <a:ext cx="10293532" cy="6087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600" u="sng" dirty="0" smtClean="0"/>
              <a:t>EXPLORACIONES COMPLEMENTARIAS</a:t>
            </a:r>
          </a:p>
          <a:p>
            <a:endParaRPr lang="es-ES" dirty="0"/>
          </a:p>
          <a:p>
            <a:r>
              <a:rPr lang="es-ES" sz="2000" dirty="0" smtClean="0"/>
              <a:t>NIHSS 7</a:t>
            </a:r>
          </a:p>
          <a:p>
            <a:r>
              <a:rPr lang="es-ES" sz="2000" dirty="0" smtClean="0"/>
              <a:t>No criterios de exclusión para fibrinólisis</a:t>
            </a:r>
          </a:p>
          <a:p>
            <a:r>
              <a:rPr lang="es-ES" sz="2000" dirty="0" smtClean="0"/>
              <a:t>ECG: ritmo </a:t>
            </a:r>
            <a:r>
              <a:rPr lang="es-ES" sz="2000" dirty="0" err="1" smtClean="0"/>
              <a:t>sinusal</a:t>
            </a:r>
            <a:r>
              <a:rPr lang="es-ES" sz="2000" dirty="0" smtClean="0"/>
              <a:t> a 75 </a:t>
            </a:r>
            <a:r>
              <a:rPr lang="es-ES" sz="2000" dirty="0" err="1" smtClean="0"/>
              <a:t>lpm</a:t>
            </a:r>
            <a:r>
              <a:rPr lang="es-ES" sz="2000" dirty="0" smtClean="0"/>
              <a:t>. QRS estrecho. No alteraciones en la repolarización</a:t>
            </a:r>
          </a:p>
          <a:p>
            <a:r>
              <a:rPr lang="es-ES" sz="2000" dirty="0" smtClean="0"/>
              <a:t>AS</a:t>
            </a:r>
            <a:r>
              <a:rPr lang="es-ES" sz="2000" dirty="0"/>
              <a:t>: </a:t>
            </a:r>
          </a:p>
          <a:p>
            <a:pPr marL="0" indent="0">
              <a:buNone/>
            </a:pPr>
            <a:r>
              <a:rPr lang="es-ES" sz="2000" dirty="0"/>
              <a:t>Gasometría venosa: p02-33,0 mm Hg,Glucosa-122 mg/dl, resto bien</a:t>
            </a:r>
          </a:p>
          <a:p>
            <a:pPr marL="0" indent="0">
              <a:buNone/>
            </a:pPr>
            <a:r>
              <a:rPr lang="es-ES" sz="2000" dirty="0"/>
              <a:t>Coagulación APTT-FS 21,3 </a:t>
            </a:r>
            <a:r>
              <a:rPr lang="es-ES" sz="2000" dirty="0" err="1"/>
              <a:t>seg</a:t>
            </a:r>
            <a:r>
              <a:rPr lang="es-ES" sz="2000" dirty="0"/>
              <a:t> resto bien.</a:t>
            </a:r>
          </a:p>
          <a:p>
            <a:endParaRPr lang="es-ES" sz="2000" dirty="0" smtClean="0"/>
          </a:p>
          <a:p>
            <a:r>
              <a:rPr lang="es-ES" sz="2000" dirty="0" smtClean="0"/>
              <a:t>TC craneal y </a:t>
            </a:r>
            <a:r>
              <a:rPr lang="es-ES" sz="2000" dirty="0" err="1" smtClean="0"/>
              <a:t>angio</a:t>
            </a:r>
            <a:r>
              <a:rPr lang="es-ES" sz="2000" dirty="0" smtClean="0"/>
              <a:t>- TC: En TAC no evidentes lesiones ocupantes de espacio, ni edema o efecto </a:t>
            </a:r>
            <a:r>
              <a:rPr lang="es-ES" sz="2000" dirty="0" err="1" smtClean="0"/>
              <a:t>masa.Existe</a:t>
            </a:r>
            <a:r>
              <a:rPr lang="es-ES" sz="2000" dirty="0" smtClean="0"/>
              <a:t> </a:t>
            </a:r>
            <a:r>
              <a:rPr lang="es-ES" sz="2000" dirty="0" err="1" smtClean="0"/>
              <a:t>hipodensidad</a:t>
            </a:r>
            <a:r>
              <a:rPr lang="es-ES" sz="2000" dirty="0" smtClean="0"/>
              <a:t> en localización </a:t>
            </a:r>
            <a:r>
              <a:rPr lang="es-ES" sz="2000" dirty="0" err="1" smtClean="0"/>
              <a:t>parasilviana</a:t>
            </a:r>
            <a:r>
              <a:rPr lang="es-ES" sz="2000" dirty="0" smtClean="0"/>
              <a:t> izquierda</a:t>
            </a:r>
          </a:p>
          <a:p>
            <a:pPr marL="0" indent="0">
              <a:buNone/>
            </a:pPr>
            <a:r>
              <a:rPr lang="es-ES" sz="2000" dirty="0" smtClean="0"/>
              <a:t>      </a:t>
            </a:r>
            <a:r>
              <a:rPr lang="es-ES" sz="2000" dirty="0" err="1" smtClean="0"/>
              <a:t>Angio</a:t>
            </a:r>
            <a:r>
              <a:rPr lang="es-ES" sz="2000" dirty="0" smtClean="0"/>
              <a:t> TC: oclusión focal de ACM izquierda (m1) con presencia de </a:t>
            </a:r>
            <a:r>
              <a:rPr lang="es-ES" sz="2000" dirty="0" err="1" smtClean="0"/>
              <a:t>colateralidad</a:t>
            </a:r>
            <a:r>
              <a:rPr lang="es-ES" sz="2000" dirty="0" smtClean="0"/>
              <a:t>. Valorable como isquemia aguda en territorio de ACM izquierda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979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sz="1800" u="sng" dirty="0" err="1" smtClean="0">
                <a:solidFill>
                  <a:schemeClr val="tx1"/>
                </a:solidFill>
              </a:rPr>
              <a:t>Angio</a:t>
            </a:r>
            <a:r>
              <a:rPr lang="es-ES" sz="1800" u="sng" dirty="0" smtClean="0">
                <a:solidFill>
                  <a:schemeClr val="tx1"/>
                </a:solidFill>
              </a:rPr>
              <a:t> RMN con contraste 3D</a:t>
            </a:r>
            <a:r>
              <a:rPr lang="es-ES" sz="1800" dirty="0" smtClean="0">
                <a:solidFill>
                  <a:schemeClr val="tx1"/>
                </a:solidFill>
              </a:rPr>
              <a:t>: lesión isquémica subaguda del caudado y núcleos </a:t>
            </a:r>
            <a:r>
              <a:rPr lang="es-ES" sz="1800" dirty="0" err="1" smtClean="0">
                <a:solidFill>
                  <a:schemeClr val="tx1"/>
                </a:solidFill>
              </a:rPr>
              <a:t>lentidulares</a:t>
            </a:r>
            <a:r>
              <a:rPr lang="es-ES" sz="1800" dirty="0" smtClean="0">
                <a:solidFill>
                  <a:schemeClr val="tx1"/>
                </a:solidFill>
              </a:rPr>
              <a:t> con brazo anterior de la cápsula interna izquierda</a:t>
            </a:r>
            <a:endParaRPr lang="es-ES" sz="1800" dirty="0">
              <a:solidFill>
                <a:schemeClr val="tx1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68" r="4854" b="8594"/>
          <a:stretch/>
        </p:blipFill>
        <p:spPr>
          <a:xfrm>
            <a:off x="1084217" y="1533571"/>
            <a:ext cx="5133703" cy="4616944"/>
          </a:xfrm>
        </p:spPr>
      </p:pic>
    </p:spTree>
    <p:extLst>
      <p:ext uri="{BB962C8B-B14F-4D97-AF65-F5344CB8AC3E}">
        <p14:creationId xmlns:p14="http://schemas.microsoft.com/office/powerpoint/2010/main" val="77648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2514" y="431074"/>
            <a:ext cx="9966960" cy="6426925"/>
          </a:xfrm>
        </p:spPr>
        <p:txBody>
          <a:bodyPr>
            <a:normAutofit/>
          </a:bodyPr>
          <a:lstStyle/>
          <a:p>
            <a:endParaRPr lang="es-ES" sz="2000" u="sng" dirty="0" smtClean="0"/>
          </a:p>
          <a:p>
            <a:r>
              <a:rPr lang="es-ES" sz="2000" u="sng" dirty="0" smtClean="0"/>
              <a:t>Evolución clínica: </a:t>
            </a:r>
            <a:r>
              <a:rPr lang="es-ES" sz="2000" dirty="0" smtClean="0"/>
              <a:t>Durante su estancia en hospital, el paciente se mantiene </a:t>
            </a:r>
            <a:r>
              <a:rPr lang="es-ES" sz="2000" dirty="0" err="1" smtClean="0"/>
              <a:t>hemodinámicamente</a:t>
            </a:r>
            <a:r>
              <a:rPr lang="es-ES" sz="2000" dirty="0" smtClean="0"/>
              <a:t> con buen control de las cifras tensionales sin precisar fármacos antihipertensivos. Neurológicamente persiste afasia global de predominio motor, parálisis facial </a:t>
            </a:r>
            <a:r>
              <a:rPr lang="es-ES" sz="2000" dirty="0" err="1" smtClean="0"/>
              <a:t>supranuclear</a:t>
            </a:r>
            <a:r>
              <a:rPr lang="es-ES" sz="2000" dirty="0" smtClean="0"/>
              <a:t> derecha y leve hemiparesia derecha. Se inicia </a:t>
            </a:r>
            <a:r>
              <a:rPr lang="es-ES" sz="2000" dirty="0" err="1" smtClean="0"/>
              <a:t>tto</a:t>
            </a:r>
            <a:r>
              <a:rPr lang="es-ES" sz="2000" dirty="0" smtClean="0"/>
              <a:t> con fibrinólisis IV</a:t>
            </a:r>
          </a:p>
          <a:p>
            <a:endParaRPr lang="es-ES" sz="2000" dirty="0" smtClean="0"/>
          </a:p>
          <a:p>
            <a:r>
              <a:rPr lang="es-ES" sz="2000" dirty="0" smtClean="0"/>
              <a:t>Resumen código ICTUS:</a:t>
            </a:r>
          </a:p>
          <a:p>
            <a:pPr marL="0" indent="0">
              <a:buNone/>
            </a:pPr>
            <a:r>
              <a:rPr lang="es-ES" sz="2000" dirty="0" smtClean="0"/>
              <a:t>Inicio:  11h</a:t>
            </a:r>
          </a:p>
          <a:p>
            <a:pPr marL="0" indent="0">
              <a:buNone/>
            </a:pPr>
            <a:r>
              <a:rPr lang="es-ES" sz="2000" dirty="0" smtClean="0"/>
              <a:t>Hora de contacto: 12: 30 h</a:t>
            </a:r>
          </a:p>
          <a:p>
            <a:pPr marL="0" indent="0">
              <a:buNone/>
            </a:pPr>
            <a:r>
              <a:rPr lang="es-ES" sz="2000" dirty="0" smtClean="0"/>
              <a:t>Hora de llegada al hospital : 13: 04h</a:t>
            </a:r>
          </a:p>
          <a:p>
            <a:pPr marL="0" indent="0">
              <a:buNone/>
            </a:pPr>
            <a:r>
              <a:rPr lang="es-ES" sz="2000" dirty="0" smtClean="0"/>
              <a:t>Hora de valoración </a:t>
            </a:r>
            <a:r>
              <a:rPr lang="es-ES" sz="2000" dirty="0" err="1" smtClean="0"/>
              <a:t>ner</a:t>
            </a:r>
            <a:r>
              <a:rPr lang="es-ES" sz="2000" dirty="0" smtClean="0"/>
              <a:t>: 13:07</a:t>
            </a:r>
          </a:p>
          <a:p>
            <a:pPr marL="0" indent="0">
              <a:buNone/>
            </a:pPr>
            <a:r>
              <a:rPr lang="es-ES" sz="2000" dirty="0" smtClean="0"/>
              <a:t>Hora de TC: 13:28 h</a:t>
            </a:r>
          </a:p>
          <a:p>
            <a:pPr marL="0" indent="0">
              <a:buNone/>
            </a:pPr>
            <a:r>
              <a:rPr lang="es-ES" sz="2000" dirty="0" err="1" smtClean="0"/>
              <a:t>Semiologia</a:t>
            </a:r>
            <a:r>
              <a:rPr lang="es-ES" sz="2000" dirty="0" smtClean="0"/>
              <a:t> código ictus: Sí</a:t>
            </a:r>
          </a:p>
          <a:p>
            <a:pPr marL="0" indent="0">
              <a:buNone/>
            </a:pPr>
            <a:r>
              <a:rPr lang="es-ES" sz="2000" dirty="0" smtClean="0"/>
              <a:t>Hora de inicio fibrinólisis IV: 14:02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566443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5265" y="1363755"/>
            <a:ext cx="8596668" cy="3880773"/>
          </a:xfrm>
        </p:spPr>
        <p:txBody>
          <a:bodyPr>
            <a:normAutofit/>
          </a:bodyPr>
          <a:lstStyle/>
          <a:p>
            <a:r>
              <a:rPr lang="es-ES" sz="2000" u="sng" dirty="0" smtClean="0"/>
              <a:t>DIAGNÓSTICO PRINCIPAL</a:t>
            </a:r>
            <a:r>
              <a:rPr lang="es-ES" sz="2000" dirty="0" smtClean="0"/>
              <a:t>: Ictus isquémico territorio ACM izquierda tratado mediante fibrinólisis</a:t>
            </a:r>
          </a:p>
          <a:p>
            <a:r>
              <a:rPr lang="es-ES" sz="2000" dirty="0" smtClean="0"/>
              <a:t>Otros diagnósticos:</a:t>
            </a:r>
          </a:p>
          <a:p>
            <a:pPr lvl="1">
              <a:buFontTx/>
              <a:buChar char="-"/>
            </a:pPr>
            <a:r>
              <a:rPr lang="es-ES" sz="2000" dirty="0" smtClean="0"/>
              <a:t>Neo de colon libre de enfermedad</a:t>
            </a:r>
          </a:p>
          <a:p>
            <a:pPr lvl="1">
              <a:buFontTx/>
              <a:buChar char="-"/>
            </a:pPr>
            <a:r>
              <a:rPr lang="es-ES" sz="2000" dirty="0" smtClean="0"/>
              <a:t>Hepatitis B curada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504695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330</Words>
  <Application>Microsoft Office PowerPoint</Application>
  <PresentationFormat>Panorámica</PresentationFormat>
  <Paragraphs>41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Faceta</vt:lpstr>
      <vt:lpstr>CASO CLÍNICO  NEUROLOGÍA  </vt:lpstr>
      <vt:lpstr>Presentación de PowerPoint</vt:lpstr>
      <vt:lpstr>Presentación de PowerPoint</vt:lpstr>
      <vt:lpstr>Angio RMN con contraste 3D: lesión isquémica subaguda del caudado y núcleos lentidulares con brazo anterior de la cápsula interna izquierda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 NEUROLOGÍA</dc:title>
  <dc:creator>Casto Lamoneda Gadea</dc:creator>
  <cp:lastModifiedBy>Casto Lamoneda Gadea</cp:lastModifiedBy>
  <cp:revision>6</cp:revision>
  <dcterms:created xsi:type="dcterms:W3CDTF">2019-03-27T12:38:41Z</dcterms:created>
  <dcterms:modified xsi:type="dcterms:W3CDTF">2019-03-27T13:26:48Z</dcterms:modified>
</cp:coreProperties>
</file>