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868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9567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558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3236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s-E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475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169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9343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85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706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26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510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1000"/>
            <a:lum/>
          </a:blip>
          <a:srcRect/>
          <a:stretch>
            <a:fillRect t="-58000" b="-5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DA666776-B9FF-4DDB-AA79-D38B52BAFC4B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25C8E1A-D6EF-439E-8385-78A8DAE2BC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75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4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000"/>
            <a:lum/>
          </a:blip>
          <a:srcRect/>
          <a:stretch>
            <a:fillRect t="-58000" b="-5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EBF39A-067E-4F70-99BD-F312938FEB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87348" y="1600198"/>
            <a:ext cx="4254709" cy="2565402"/>
          </a:xfrm>
          <a:solidFill>
            <a:schemeClr val="bg1"/>
          </a:solidFill>
        </p:spPr>
        <p:txBody>
          <a:bodyPr anchor="ctr">
            <a:normAutofit fontScale="92500" lnSpcReduction="20000"/>
          </a:bodyPr>
          <a:lstStyle/>
          <a:p>
            <a:r>
              <a:rPr lang="es-ES" sz="2800" dirty="0"/>
              <a:t>José Joaquín Maciá Román</a:t>
            </a:r>
          </a:p>
          <a:p>
            <a:r>
              <a:rPr lang="es-ES" sz="2800" dirty="0"/>
              <a:t>N</a:t>
            </a:r>
            <a:r>
              <a:rPr lang="ca-ES-valencia" sz="2800" dirty="0"/>
              <a:t>º</a:t>
            </a:r>
            <a:r>
              <a:rPr lang="es-ES" sz="2800" dirty="0"/>
              <a:t>EXP: 2394</a:t>
            </a:r>
          </a:p>
          <a:p>
            <a:r>
              <a:rPr lang="es-ES" sz="2800" dirty="0"/>
              <a:t>Aprobado por: </a:t>
            </a:r>
          </a:p>
          <a:p>
            <a:r>
              <a:rPr lang="es-ES" sz="2800" dirty="0"/>
              <a:t>	Dra. Mar Masiá</a:t>
            </a:r>
          </a:p>
          <a:p>
            <a:r>
              <a:rPr lang="es-ES" sz="2800" dirty="0"/>
              <a:t>Talleres Integrados III</a:t>
            </a:r>
          </a:p>
          <a:p>
            <a:r>
              <a:rPr lang="es-ES" sz="2800" dirty="0"/>
              <a:t>Grupo 9-10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AB5B6FA-7B4F-437A-9C78-144C7DCD1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11770" y="720071"/>
            <a:ext cx="5417868" cy="5417858"/>
          </a:xfrm>
          <a:prstGeom prst="ellipse">
            <a:avLst/>
          </a:prstGeom>
          <a:blipFill dpi="0"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4199C21-6AE0-4F6F-AA96-6FFF97BB9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98390" y="1006688"/>
            <a:ext cx="4844628" cy="4844620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EF04E83-D965-4936-8CFC-C784E38755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507" y="1316890"/>
            <a:ext cx="4606394" cy="4224216"/>
          </a:xfrm>
        </p:spPr>
        <p:txBody>
          <a:bodyPr>
            <a:normAutofit/>
          </a:bodyPr>
          <a:lstStyle/>
          <a:p>
            <a:pPr algn="ctr"/>
            <a:r>
              <a:rPr lang="es-ES" sz="6000" dirty="0">
                <a:solidFill>
                  <a:srgbClr val="FFFFFF"/>
                </a:solidFill>
              </a:rPr>
              <a:t>Diagnóstico a primera vista</a:t>
            </a:r>
            <a:br>
              <a:rPr lang="es-ES" sz="6000" dirty="0">
                <a:solidFill>
                  <a:srgbClr val="FFFFFF"/>
                </a:solidFill>
              </a:rPr>
            </a:br>
            <a:r>
              <a:rPr lang="es-ES" sz="6000" dirty="0">
                <a:solidFill>
                  <a:schemeClr val="tx1"/>
                </a:solidFill>
              </a:rPr>
              <a:t>PMQ cardiovascular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5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Imagen 6" descr="Imagen que contiene texto&#10;&#10;Descripción generada automáticamente">
            <a:extLst>
              <a:ext uri="{FF2B5EF4-FFF2-40B4-BE49-F238E27FC236}">
                <a16:creationId xmlns:a16="http://schemas.microsoft.com/office/drawing/2014/main" id="{0AEE1F71-C2B9-4BC6-A6E1-CCE56BFF7F56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45" t="19524" r="14673" b="17849"/>
          <a:stretch/>
        </p:blipFill>
        <p:spPr>
          <a:xfrm>
            <a:off x="10880230" y="5401338"/>
            <a:ext cx="1176770" cy="130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6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A8BAB-75BB-4C68-AF87-238649FEE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Presentación del caso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D7E9CD-27F4-4881-8933-4C142856D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160" y="1859280"/>
            <a:ext cx="10586720" cy="4714240"/>
          </a:xfrm>
        </p:spPr>
        <p:txBody>
          <a:bodyPr>
            <a:normAutofit/>
          </a:bodyPr>
          <a:lstStyle/>
          <a:p>
            <a:r>
              <a:rPr lang="es-ES" sz="2800" b="1" u="sng" dirty="0"/>
              <a:t>Motivo de consulta: </a:t>
            </a:r>
            <a:r>
              <a:rPr lang="es-ES" sz="2800" dirty="0"/>
              <a:t>Varón de 56 A que acude por alteraciones electrocardiográficas</a:t>
            </a:r>
          </a:p>
          <a:p>
            <a:r>
              <a:rPr lang="es-ES" sz="2800" b="1" u="sng" dirty="0"/>
              <a:t>Antecedentes Personales:</a:t>
            </a:r>
            <a:r>
              <a:rPr lang="es-ES" sz="2800" dirty="0"/>
              <a:t> No </a:t>
            </a:r>
            <a:r>
              <a:rPr lang="es-ES" sz="2800" dirty="0" err="1"/>
              <a:t>RAMc</a:t>
            </a:r>
            <a:r>
              <a:rPr lang="es-ES" sz="2800" dirty="0"/>
              <a:t>, DLP, no HTA ni DM. Niega hábitos tóxicos.</a:t>
            </a:r>
          </a:p>
          <a:p>
            <a:pPr lvl="1"/>
            <a:r>
              <a:rPr lang="es-ES" sz="2400" u="sng" dirty="0"/>
              <a:t>Enfermedades previas: </a:t>
            </a:r>
            <a:r>
              <a:rPr lang="es-ES" sz="2400" dirty="0"/>
              <a:t>Hiperuricemia, artrosis cervical</a:t>
            </a:r>
          </a:p>
          <a:p>
            <a:pPr lvl="1"/>
            <a:r>
              <a:rPr lang="es-ES" sz="2400" u="sng" dirty="0" err="1"/>
              <a:t>IQx</a:t>
            </a:r>
            <a:r>
              <a:rPr lang="es-ES" sz="2400" u="sng" dirty="0"/>
              <a:t>: </a:t>
            </a:r>
            <a:r>
              <a:rPr lang="es-ES" sz="2400" dirty="0"/>
              <a:t>Túnel del carpo, </a:t>
            </a:r>
            <a:r>
              <a:rPr lang="es-ES" sz="2400" dirty="0" err="1"/>
              <a:t>hallux</a:t>
            </a:r>
            <a:r>
              <a:rPr lang="es-ES" sz="2400" dirty="0"/>
              <a:t> </a:t>
            </a:r>
            <a:r>
              <a:rPr lang="es-ES" sz="2400" dirty="0" err="1"/>
              <a:t>valgus</a:t>
            </a:r>
            <a:r>
              <a:rPr lang="es-ES" sz="2400" dirty="0"/>
              <a:t>, hernia inguinal derecha.</a:t>
            </a:r>
          </a:p>
          <a:p>
            <a:pPr lvl="1"/>
            <a:r>
              <a:rPr lang="es-ES" sz="2400" u="sng" dirty="0" err="1"/>
              <a:t>Tto</a:t>
            </a:r>
            <a:r>
              <a:rPr lang="es-ES" sz="2400" u="sng" dirty="0"/>
              <a:t> Habitual: </a:t>
            </a:r>
            <a:r>
              <a:rPr lang="es-ES" sz="2400" dirty="0" err="1"/>
              <a:t>Genfibrozilo</a:t>
            </a:r>
            <a:r>
              <a:rPr lang="es-ES" sz="2400" dirty="0"/>
              <a:t> 600mg/12h, Pantoprazol 20mg, Alopurinol 100mg/24h, </a:t>
            </a:r>
            <a:r>
              <a:rPr lang="es-ES" sz="2400" dirty="0" err="1"/>
              <a:t>Etoricoxib</a:t>
            </a:r>
            <a:r>
              <a:rPr lang="es-ES" sz="2400" dirty="0"/>
              <a:t> 90mg, Paracetamol 1g</a:t>
            </a:r>
          </a:p>
          <a:p>
            <a:pPr lvl="1"/>
            <a:r>
              <a:rPr lang="es-ES" sz="2400" dirty="0"/>
              <a:t>No refiere antecedentes familiares de interés</a:t>
            </a:r>
          </a:p>
          <a:p>
            <a:r>
              <a:rPr lang="es-ES" sz="2800" b="1" u="sng" dirty="0"/>
              <a:t>Exploración Física:</a:t>
            </a:r>
            <a:r>
              <a:rPr lang="es-ES" sz="2800" dirty="0"/>
              <a:t> Anodina, sin hallazgos reseñables</a:t>
            </a:r>
            <a:endParaRPr lang="es-ES" sz="2800" b="1" u="sng" dirty="0"/>
          </a:p>
          <a:p>
            <a:pPr marL="274320" lvl="1" indent="0">
              <a:buNone/>
            </a:pPr>
            <a:endParaRPr lang="es-ES" sz="2000" dirty="0"/>
          </a:p>
        </p:txBody>
      </p:sp>
      <p:pic>
        <p:nvPicPr>
          <p:cNvPr id="4" name="Imagen 3" descr="Imagen que contiene texto&#10;&#10;Descripción generada automáticamente">
            <a:extLst>
              <a:ext uri="{FF2B5EF4-FFF2-40B4-BE49-F238E27FC236}">
                <a16:creationId xmlns:a16="http://schemas.microsoft.com/office/drawing/2014/main" id="{88F4CCB4-6D26-490A-8D8C-BF83E63A3A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45" t="19524" r="14673" b="17849"/>
          <a:stretch/>
        </p:blipFill>
        <p:spPr>
          <a:xfrm>
            <a:off x="10880230" y="5401338"/>
            <a:ext cx="1176770" cy="1309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75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363EA1-22FA-46BE-A05A-B9C83F3FB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42768"/>
            <a:ext cx="10058400" cy="795528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electrocardiograma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ADB3EB-1719-4993-83C3-1C86649BA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744812D-84FF-4467-AE6A-702DA7CE6C0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93" b="35556"/>
          <a:stretch/>
        </p:blipFill>
        <p:spPr>
          <a:xfrm>
            <a:off x="0" y="938296"/>
            <a:ext cx="12192000" cy="291253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39026D22-21A1-404D-9610-1CA2E3DF59A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85" b="36297"/>
          <a:stretch/>
        </p:blipFill>
        <p:spPr>
          <a:xfrm>
            <a:off x="0" y="3924618"/>
            <a:ext cx="12192000" cy="2790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440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31B1E7-0FD9-4874-B83A-9072F4108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Solución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5710FE-3194-4DF9-9D7C-52CF227EA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u="sng" dirty="0"/>
              <a:t>ECG:</a:t>
            </a:r>
            <a:r>
              <a:rPr lang="es-ES" dirty="0"/>
              <a:t> RS a 56 </a:t>
            </a:r>
            <a:r>
              <a:rPr lang="es-ES" dirty="0" err="1"/>
              <a:t>lpm</a:t>
            </a:r>
            <a:r>
              <a:rPr lang="es-ES" dirty="0"/>
              <a:t>, con T profundas negativas desde V2 a V6, I y </a:t>
            </a:r>
            <a:r>
              <a:rPr lang="es-ES" dirty="0" err="1"/>
              <a:t>AvL</a:t>
            </a:r>
            <a:r>
              <a:rPr lang="es-ES" dirty="0"/>
              <a:t>. PR&lt;0’2. QRS&gt;0’12 y de 20mm. QT&lt;0’45. BRDHH</a:t>
            </a:r>
          </a:p>
          <a:p>
            <a:r>
              <a:rPr lang="es-ES" b="1" u="sng" dirty="0" err="1"/>
              <a:t>Dx</a:t>
            </a:r>
            <a:r>
              <a:rPr lang="es-ES" b="1" u="sng" dirty="0"/>
              <a:t> de sospecha: </a:t>
            </a:r>
            <a:r>
              <a:rPr lang="es-ES" dirty="0"/>
              <a:t>Miocardiopatía hipertrófica apical.</a:t>
            </a:r>
          </a:p>
          <a:p>
            <a:r>
              <a:rPr lang="es-ES" b="1" u="sng" dirty="0" err="1"/>
              <a:t>Dx</a:t>
            </a:r>
            <a:r>
              <a:rPr lang="es-ES" b="1" u="sng" dirty="0"/>
              <a:t> definitivo: </a:t>
            </a:r>
            <a:r>
              <a:rPr lang="es-ES" dirty="0"/>
              <a:t>Ecocardiografía</a:t>
            </a:r>
            <a:endParaRPr lang="es-ES" b="1" u="sng" dirty="0"/>
          </a:p>
        </p:txBody>
      </p:sp>
      <p:pic>
        <p:nvPicPr>
          <p:cNvPr id="6" name="Imagen 5" descr="Imagen que contiene texto&#10;&#10;Descripción generada automáticamente">
            <a:extLst>
              <a:ext uri="{FF2B5EF4-FFF2-40B4-BE49-F238E27FC236}">
                <a16:creationId xmlns:a16="http://schemas.microsoft.com/office/drawing/2014/main" id="{CF62608E-51F0-4FF4-B7F4-E9701AEE48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25" y="3762375"/>
            <a:ext cx="1102995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398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tras en madera">
  <a:themeElements>
    <a:clrScheme name="Letras en made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etras en madera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etras en made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154</Words>
  <Application>Microsoft Office PowerPoint</Application>
  <PresentationFormat>Panorámica</PresentationFormat>
  <Paragraphs>20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Calibri</vt:lpstr>
      <vt:lpstr>Rockwell</vt:lpstr>
      <vt:lpstr>Rockwell Condensed</vt:lpstr>
      <vt:lpstr>Rockwell Extra Bold</vt:lpstr>
      <vt:lpstr>Wingdings</vt:lpstr>
      <vt:lpstr>Letras en madera</vt:lpstr>
      <vt:lpstr>Diagnóstico a primera vista PMQ cardiovascular</vt:lpstr>
      <vt:lpstr>Presentación del caso</vt:lpstr>
      <vt:lpstr>electrocardiograma</vt:lpstr>
      <vt:lpstr>Solución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Diagnóstico a primera vista PMQ cardiovascular</dc:title>
  <dc:creator>jose joaquin macia roman</dc:creator>
  <cp:lastModifiedBy>jose joaquin macia roman</cp:lastModifiedBy>
  <cp:revision>4</cp:revision>
  <dcterms:created xsi:type="dcterms:W3CDTF">2019-03-05T22:00:11Z</dcterms:created>
  <dcterms:modified xsi:type="dcterms:W3CDTF">2019-03-05T22:39:51Z</dcterms:modified>
</cp:coreProperties>
</file>