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 autoAdjust="0"/>
    <p:restoredTop sz="94660"/>
  </p:normalViewPr>
  <p:slideViewPr>
    <p:cSldViewPr>
      <p:cViewPr>
        <p:scale>
          <a:sx n="73" d="100"/>
          <a:sy n="73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Talleres integrados </a:t>
            </a:r>
            <a:r>
              <a:rPr lang="es-ES" dirty="0" smtClean="0"/>
              <a:t>III: Digestivo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DIAGNÓSTICO A PRIMERA </a:t>
            </a:r>
            <a:r>
              <a:rPr lang="es-ES" dirty="0" smtClean="0"/>
              <a:t>VISTA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Helena Trigueros </a:t>
            </a:r>
            <a:r>
              <a:rPr lang="es-ES" dirty="0" err="1" smtClean="0"/>
              <a:t>Buil</a:t>
            </a:r>
            <a:r>
              <a:rPr lang="es-ES" dirty="0" smtClean="0"/>
              <a:t> (1853)</a:t>
            </a:r>
          </a:p>
          <a:p>
            <a:r>
              <a:rPr lang="es-ES" dirty="0" smtClean="0"/>
              <a:t>Curso 2018-2019</a:t>
            </a:r>
          </a:p>
          <a:p>
            <a:r>
              <a:rPr lang="es-ES" dirty="0" smtClean="0"/>
              <a:t>Aprobado por Dra. María José Picó Sala</a:t>
            </a:r>
          </a:p>
          <a:p>
            <a:r>
              <a:rPr lang="es-ES" dirty="0" smtClean="0"/>
              <a:t>Hospital </a:t>
            </a:r>
            <a:r>
              <a:rPr lang="es-ES" smtClean="0"/>
              <a:t>General Universitario de </a:t>
            </a:r>
            <a:r>
              <a:rPr lang="es-ES" dirty="0" smtClean="0"/>
              <a:t>Elche</a:t>
            </a:r>
          </a:p>
          <a:p>
            <a:endParaRPr lang="es-ES" dirty="0"/>
          </a:p>
        </p:txBody>
      </p:sp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067" y="188640"/>
            <a:ext cx="2321559" cy="123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27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2420888"/>
            <a:ext cx="8712968" cy="3744416"/>
          </a:xfrm>
        </p:spPr>
        <p:txBody>
          <a:bodyPr>
            <a:noAutofit/>
          </a:bodyPr>
          <a:lstStyle/>
          <a:p>
            <a:pPr algn="just"/>
            <a:r>
              <a:rPr lang="es-ES" sz="2000" dirty="0" smtClean="0"/>
              <a:t>MC: Mujer de 65 años que acude por </a:t>
            </a:r>
            <a:r>
              <a:rPr lang="es-ES" sz="2000" b="1" u="sng" dirty="0" smtClean="0"/>
              <a:t>disfagia</a:t>
            </a:r>
          </a:p>
          <a:p>
            <a:pPr algn="just"/>
            <a:r>
              <a:rPr lang="es-ES" sz="2000" dirty="0" smtClean="0"/>
              <a:t>Enfermedad actual: Disfagia súbita para </a:t>
            </a:r>
            <a:r>
              <a:rPr lang="es-ES" sz="2000" b="1" u="sng" dirty="0" smtClean="0"/>
              <a:t>líquidos y sólidos</a:t>
            </a:r>
            <a:r>
              <a:rPr lang="es-ES" sz="2000" dirty="0" smtClean="0"/>
              <a:t>, acude a su CAP donde es tratada con corticoides y desaparecen sus síntomas. Al día siguiente </a:t>
            </a:r>
            <a:r>
              <a:rPr lang="es-ES" sz="2000" dirty="0" smtClean="0"/>
              <a:t>aparece </a:t>
            </a:r>
            <a:r>
              <a:rPr lang="es-ES" sz="2000" dirty="0" smtClean="0"/>
              <a:t>la misma </a:t>
            </a:r>
            <a:r>
              <a:rPr lang="es-ES" sz="2000" dirty="0" smtClean="0"/>
              <a:t>sintomatología y vuelve </a:t>
            </a:r>
            <a:r>
              <a:rPr lang="es-ES" sz="2000" dirty="0" smtClean="0"/>
              <a:t>a ser tratada con corticoides pero </a:t>
            </a:r>
            <a:r>
              <a:rPr lang="es-ES" sz="2000" dirty="0" smtClean="0"/>
              <a:t>al </a:t>
            </a:r>
            <a:r>
              <a:rPr lang="es-ES" sz="2000" dirty="0" smtClean="0"/>
              <a:t>no tener respuesta es remitida al HGUE.</a:t>
            </a:r>
          </a:p>
          <a:p>
            <a:pPr algn="just"/>
            <a:r>
              <a:rPr lang="es-ES" sz="2000" dirty="0" smtClean="0"/>
              <a:t>Antecedentes: No </a:t>
            </a:r>
            <a:r>
              <a:rPr lang="es-ES" sz="2000" dirty="0" smtClean="0"/>
              <a:t>RAM, ni </a:t>
            </a:r>
            <a:r>
              <a:rPr lang="es-ES" sz="2000" dirty="0" smtClean="0"/>
              <a:t>HTA, ni DM. Sí </a:t>
            </a:r>
            <a:r>
              <a:rPr lang="es-ES" sz="2000" dirty="0" err="1" smtClean="0"/>
              <a:t>Dislipemia</a:t>
            </a:r>
            <a:r>
              <a:rPr lang="es-ES" sz="2000" dirty="0" smtClean="0"/>
              <a:t>. En tratamiento con  </a:t>
            </a:r>
            <a:r>
              <a:rPr lang="es-ES" sz="2000" dirty="0" err="1" smtClean="0"/>
              <a:t>diazepam</a:t>
            </a:r>
            <a:r>
              <a:rPr lang="es-ES" sz="2000" dirty="0" smtClean="0"/>
              <a:t>, </a:t>
            </a:r>
            <a:r>
              <a:rPr lang="es-ES" sz="2000" dirty="0" err="1" smtClean="0"/>
              <a:t>atorvastatina</a:t>
            </a:r>
            <a:r>
              <a:rPr lang="es-ES" sz="2000" dirty="0" smtClean="0"/>
              <a:t> y </a:t>
            </a:r>
            <a:r>
              <a:rPr lang="es-ES" sz="2000" dirty="0" err="1" smtClean="0"/>
              <a:t>Boniva</a:t>
            </a:r>
            <a:r>
              <a:rPr lang="es-ES" sz="2000" dirty="0" smtClean="0"/>
              <a:t> mensual </a:t>
            </a:r>
            <a:r>
              <a:rPr lang="es-ES" sz="2000" dirty="0" smtClean="0"/>
              <a:t>(</a:t>
            </a:r>
            <a:r>
              <a:rPr lang="es-ES" sz="2000" b="1" u="sng" dirty="0" err="1" smtClean="0"/>
              <a:t>ibandronato</a:t>
            </a:r>
            <a:r>
              <a:rPr lang="es-ES" sz="2000" dirty="0" smtClean="0"/>
              <a:t>, </a:t>
            </a:r>
            <a:r>
              <a:rPr lang="es-ES" sz="2000" b="1" u="sng" dirty="0" smtClean="0"/>
              <a:t>última toma hace 3 días</a:t>
            </a:r>
            <a:r>
              <a:rPr lang="es-ES" sz="2000" dirty="0" smtClean="0"/>
              <a:t>). No refiere alergias.</a:t>
            </a:r>
            <a:endParaRPr lang="es-ES" sz="2000" dirty="0" smtClean="0"/>
          </a:p>
          <a:p>
            <a:pPr algn="just"/>
            <a:r>
              <a:rPr lang="es-ES" sz="2000" dirty="0" smtClean="0"/>
              <a:t>Exploración física: BEG, no presenta adenopatías ni se palpan masas en el </a:t>
            </a:r>
            <a:r>
              <a:rPr lang="es-ES" sz="2000" dirty="0"/>
              <a:t>cuello. Exploración ORL normal</a:t>
            </a:r>
            <a:r>
              <a:rPr lang="es-ES" sz="2000" dirty="0" smtClean="0"/>
              <a:t>.  </a:t>
            </a:r>
            <a:r>
              <a:rPr lang="es-ES" sz="2000" dirty="0" smtClean="0"/>
              <a:t>Auscultación </a:t>
            </a:r>
            <a:r>
              <a:rPr lang="es-ES" sz="2000" dirty="0" smtClean="0"/>
              <a:t>cardiopulmonar normal. No edemas ni signos de TVP en MMII. </a:t>
            </a:r>
          </a:p>
          <a:p>
            <a:pPr algn="just"/>
            <a:r>
              <a:rPr lang="es-ES" sz="2000" dirty="0" smtClean="0"/>
              <a:t>Pruebas complementarias: </a:t>
            </a:r>
            <a:r>
              <a:rPr lang="es-ES" sz="2000" dirty="0" err="1" smtClean="0"/>
              <a:t>esofagograstrosduodenoscopia</a:t>
            </a:r>
            <a:r>
              <a:rPr lang="es-ES" sz="2000" dirty="0" smtClean="0"/>
              <a:t> (EGD) </a:t>
            </a:r>
            <a:r>
              <a:rPr lang="es-ES" sz="2000" dirty="0" smtClean="0"/>
              <a:t>con toma de biopsias.</a:t>
            </a:r>
            <a:endParaRPr lang="es-ES" sz="20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Resumen del caso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029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Endoscopia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848"/>
            <a:ext cx="4878742" cy="4019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186" y="2060848"/>
            <a:ext cx="4576814" cy="4019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49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Endoscopia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26069"/>
            <a:ext cx="6416774" cy="5343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793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51520" y="2492896"/>
            <a:ext cx="8712967" cy="4104456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000" dirty="0" smtClean="0"/>
              <a:t>EGD: </a:t>
            </a:r>
            <a:r>
              <a:rPr lang="es-ES" sz="2000" dirty="0" smtClean="0"/>
              <a:t>Esófago con </a:t>
            </a:r>
            <a:r>
              <a:rPr lang="es-ES" sz="2000" b="1" u="sng" dirty="0" smtClean="0"/>
              <a:t>mucosa </a:t>
            </a:r>
            <a:r>
              <a:rPr lang="es-ES" sz="2000" b="1" u="sng" dirty="0" err="1" smtClean="0"/>
              <a:t>denuada</a:t>
            </a:r>
            <a:r>
              <a:rPr lang="es-ES" sz="2000" b="1" u="sng" dirty="0" smtClean="0"/>
              <a:t>.</a:t>
            </a:r>
            <a:r>
              <a:rPr lang="es-ES" sz="2000" dirty="0" smtClean="0"/>
              <a:t> Desde tercio medio con aspecto rígido y exudados con aspecto de agrietarse con el paso del endoscopio. Estómago y duodeno de aspecto </a:t>
            </a:r>
            <a:r>
              <a:rPr lang="es-ES" sz="2000" dirty="0" smtClean="0"/>
              <a:t>normal.</a:t>
            </a:r>
            <a:endParaRPr lang="es-ES" sz="2000" b="1" u="sng" dirty="0" smtClean="0"/>
          </a:p>
          <a:p>
            <a:pPr algn="just"/>
            <a:r>
              <a:rPr lang="es-ES" sz="2000" dirty="0" smtClean="0"/>
              <a:t>Evolución: </a:t>
            </a:r>
            <a:r>
              <a:rPr lang="es-ES" sz="2000" dirty="0" smtClean="0"/>
              <a:t>En planta ya puede realizar la deglución. Por </a:t>
            </a:r>
            <a:r>
              <a:rPr lang="es-ES" sz="2000" dirty="0" smtClean="0"/>
              <a:t>la clínica y la remisión con corticoides inicialmente se consideró la posibilidad de esofagitis </a:t>
            </a:r>
            <a:r>
              <a:rPr lang="es-ES" sz="2000" dirty="0" err="1" smtClean="0"/>
              <a:t>eosinofílica</a:t>
            </a:r>
            <a:r>
              <a:rPr lang="es-ES" sz="2000" dirty="0" smtClean="0"/>
              <a:t>. No obstante, en la </a:t>
            </a:r>
            <a:r>
              <a:rPr lang="es-ES" sz="2000" dirty="0" smtClean="0"/>
              <a:t>esofagoscopia </a:t>
            </a:r>
            <a:r>
              <a:rPr lang="es-ES" sz="2000" dirty="0" smtClean="0"/>
              <a:t>no aparecen imágenes típicas de esofagitis </a:t>
            </a:r>
            <a:r>
              <a:rPr lang="es-ES" sz="2000" dirty="0" err="1" smtClean="0"/>
              <a:t>eosinofílica</a:t>
            </a:r>
            <a:r>
              <a:rPr lang="es-ES" sz="2000" dirty="0" smtClean="0"/>
              <a:t>. Al repetir la anamnesis sobre su tratamiento habitual relata que la última toma de </a:t>
            </a:r>
            <a:r>
              <a:rPr lang="es-ES" sz="2000" dirty="0" err="1" smtClean="0"/>
              <a:t>ibrandonato</a:t>
            </a:r>
            <a:r>
              <a:rPr lang="es-ES" sz="2000" dirty="0" smtClean="0"/>
              <a:t> </a:t>
            </a:r>
            <a:r>
              <a:rPr lang="es-ES" sz="2000" dirty="0" smtClean="0"/>
              <a:t>fue hace </a:t>
            </a:r>
            <a:r>
              <a:rPr lang="es-ES" sz="2000" dirty="0" smtClean="0"/>
              <a:t>3 días antes del comienzo de la clínica y que </a:t>
            </a:r>
            <a:r>
              <a:rPr lang="es-ES" sz="2000" b="1" u="sng" dirty="0" smtClean="0"/>
              <a:t>no tomó el fármaco de la manera habitual</a:t>
            </a:r>
            <a:r>
              <a:rPr lang="es-ES" sz="2000" dirty="0" smtClean="0"/>
              <a:t> </a:t>
            </a:r>
            <a:r>
              <a:rPr lang="es-ES" sz="2000" dirty="0" smtClean="0"/>
              <a:t>(se recomienda la toma de </a:t>
            </a:r>
            <a:r>
              <a:rPr lang="es-ES" sz="2000" dirty="0" smtClean="0"/>
              <a:t>pie y con abundante agua) sino que </a:t>
            </a:r>
            <a:r>
              <a:rPr lang="es-ES" sz="2000" b="1" u="sng" smtClean="0"/>
              <a:t>permaneció </a:t>
            </a:r>
            <a:r>
              <a:rPr lang="es-ES" sz="2000" b="1" u="sng" smtClean="0"/>
              <a:t>en</a:t>
            </a:r>
            <a:r>
              <a:rPr lang="es-ES" sz="2000" b="1" u="sng" smtClean="0"/>
              <a:t> </a:t>
            </a:r>
            <a:r>
              <a:rPr lang="es-ES" sz="2000" b="1" u="sng" dirty="0" smtClean="0"/>
              <a:t>la</a:t>
            </a:r>
            <a:r>
              <a:rPr lang="es-ES" sz="2000" b="1" u="sng" dirty="0" smtClean="0"/>
              <a:t> </a:t>
            </a:r>
            <a:r>
              <a:rPr lang="es-ES" sz="2000" b="1" u="sng" dirty="0" smtClean="0"/>
              <a:t>cama.</a:t>
            </a:r>
          </a:p>
          <a:p>
            <a:pPr algn="just"/>
            <a:r>
              <a:rPr lang="es-ES" sz="2000" dirty="0" smtClean="0"/>
              <a:t>Resultados de biopsia: No compatible con esofagitis </a:t>
            </a:r>
            <a:r>
              <a:rPr lang="es-ES" sz="2000" dirty="0" err="1" smtClean="0"/>
              <a:t>eosinofílica</a:t>
            </a:r>
            <a:r>
              <a:rPr lang="es-ES" sz="2000" dirty="0" smtClean="0"/>
              <a:t>.</a:t>
            </a:r>
          </a:p>
          <a:p>
            <a:pPr algn="just"/>
            <a:r>
              <a:rPr lang="es-ES" sz="2000" b="1" dirty="0" smtClean="0"/>
              <a:t>Diagnóstico</a:t>
            </a:r>
            <a:r>
              <a:rPr lang="es-ES" sz="2000" dirty="0" smtClean="0"/>
              <a:t>: </a:t>
            </a:r>
            <a:r>
              <a:rPr lang="es-ES" sz="2000" b="1" u="sng" dirty="0" smtClean="0"/>
              <a:t>Esofagitis por </a:t>
            </a:r>
            <a:r>
              <a:rPr lang="es-ES" sz="2000" b="1" u="sng" dirty="0" err="1" smtClean="0"/>
              <a:t>bifosfonatos</a:t>
            </a:r>
            <a:endParaRPr lang="es-ES" sz="2000" u="sng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DIAGNÓSTICO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624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233</TotalTime>
  <Words>313</Words>
  <Application>Microsoft Office PowerPoint</Application>
  <PresentationFormat>Presentación en pantalla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Forma de onda</vt:lpstr>
      <vt:lpstr>Talleres integrados III: Digestivo DIAGNÓSTICO A PRIMERA VISTA</vt:lpstr>
      <vt:lpstr>Resumen del caso</vt:lpstr>
      <vt:lpstr>Endoscopia</vt:lpstr>
      <vt:lpstr>Endoscopia</vt:lpstr>
      <vt:lpstr>DIAGNÓSTICO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III: DIAGNÓSTICO A PRIMERA VISTA</dc:title>
  <dc:creator>Helena</dc:creator>
  <cp:lastModifiedBy>Helena</cp:lastModifiedBy>
  <cp:revision>42</cp:revision>
  <dcterms:created xsi:type="dcterms:W3CDTF">2019-02-18T19:50:52Z</dcterms:created>
  <dcterms:modified xsi:type="dcterms:W3CDTF">2019-03-24T19:10:04Z</dcterms:modified>
</cp:coreProperties>
</file>