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660"/>
  </p:normalViewPr>
  <p:slideViewPr>
    <p:cSldViewPr>
      <p:cViewPr>
        <p:scale>
          <a:sx n="73" d="100"/>
          <a:sy n="73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Talleres integrados III</a:t>
            </a:r>
            <a:r>
              <a:rPr lang="es-ES" smtClean="0"/>
              <a:t>: Digestivo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DIAGNÓSTICO A PRIMERA VISTA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Helena Trigueros </a:t>
            </a:r>
            <a:r>
              <a:rPr lang="es-ES" dirty="0" err="1" smtClean="0"/>
              <a:t>Buil</a:t>
            </a:r>
            <a:r>
              <a:rPr lang="es-ES" dirty="0" smtClean="0"/>
              <a:t> (1853)</a:t>
            </a:r>
          </a:p>
          <a:p>
            <a:r>
              <a:rPr lang="es-ES" dirty="0" smtClean="0"/>
              <a:t>Curso 2018-2019</a:t>
            </a:r>
          </a:p>
          <a:p>
            <a:r>
              <a:rPr lang="es-ES" dirty="0" smtClean="0"/>
              <a:t>Aprobado por Dra. María José Picó Sala</a:t>
            </a:r>
          </a:p>
          <a:p>
            <a:r>
              <a:rPr lang="es-ES" dirty="0" smtClean="0"/>
              <a:t>Hospital General Universitario de Elche</a:t>
            </a:r>
          </a:p>
          <a:p>
            <a:endParaRPr lang="es-ES" dirty="0"/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067" y="188640"/>
            <a:ext cx="2321559" cy="123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27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2420888"/>
            <a:ext cx="8712967" cy="4320479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000" dirty="0" smtClean="0"/>
              <a:t>MC:  Varón de 62 años que acude por </a:t>
            </a:r>
            <a:r>
              <a:rPr lang="es-ES" sz="2000" b="1" u="sng" dirty="0" err="1" smtClean="0"/>
              <a:t>epigastralgia</a:t>
            </a:r>
            <a:endParaRPr lang="es-ES" sz="2000" dirty="0" smtClean="0"/>
          </a:p>
          <a:p>
            <a:pPr algn="just"/>
            <a:r>
              <a:rPr lang="es-ES" sz="2000" dirty="0" smtClean="0"/>
              <a:t>Antecedentes: No RAM. Sí HTA, DLP y DM. En tratamiento con </a:t>
            </a:r>
            <a:r>
              <a:rPr lang="es-ES" sz="2000" dirty="0" err="1" smtClean="0"/>
              <a:t>metformina</a:t>
            </a:r>
            <a:r>
              <a:rPr lang="es-ES" sz="2000" dirty="0" smtClean="0"/>
              <a:t>, </a:t>
            </a:r>
            <a:r>
              <a:rPr lang="es-ES" sz="2000" dirty="0" err="1" smtClean="0"/>
              <a:t>olmesartán</a:t>
            </a:r>
            <a:r>
              <a:rPr lang="es-ES" sz="2000" dirty="0" smtClean="0"/>
              <a:t>, </a:t>
            </a:r>
            <a:r>
              <a:rPr lang="es-ES" sz="2000" dirty="0" err="1" smtClean="0"/>
              <a:t>rosuvastatina</a:t>
            </a:r>
            <a:r>
              <a:rPr lang="es-ES" sz="2000" dirty="0" smtClean="0"/>
              <a:t> y </a:t>
            </a:r>
            <a:r>
              <a:rPr lang="es-ES" sz="2000" dirty="0" err="1" smtClean="0"/>
              <a:t>fenofibrato</a:t>
            </a:r>
            <a:r>
              <a:rPr lang="es-ES" sz="2000" dirty="0" smtClean="0"/>
              <a:t>.</a:t>
            </a:r>
          </a:p>
          <a:p>
            <a:pPr algn="just"/>
            <a:r>
              <a:rPr lang="es-ES" sz="2000" dirty="0" smtClean="0"/>
              <a:t>Enfermedad actual: En urgencias </a:t>
            </a:r>
            <a:r>
              <a:rPr lang="es-ES" sz="2000" dirty="0"/>
              <a:t>acudió con </a:t>
            </a:r>
            <a:r>
              <a:rPr lang="es-ES" sz="2000" b="1" u="sng" dirty="0" smtClean="0"/>
              <a:t>abdomen </a:t>
            </a:r>
            <a:r>
              <a:rPr lang="es-ES" sz="2000" b="1" u="sng" dirty="0"/>
              <a:t>en </a:t>
            </a:r>
            <a:r>
              <a:rPr lang="es-ES" sz="2000" b="1" u="sng" dirty="0" smtClean="0"/>
              <a:t>tabla</a:t>
            </a:r>
            <a:r>
              <a:rPr lang="es-ES" sz="2000" dirty="0" smtClean="0"/>
              <a:t>. Asociaba vómitos</a:t>
            </a:r>
            <a:r>
              <a:rPr lang="es-ES" sz="2000" dirty="0"/>
              <a:t>, sudoración y </a:t>
            </a:r>
            <a:r>
              <a:rPr lang="es-ES" sz="2000" dirty="0" smtClean="0"/>
              <a:t>náuseas. En el ingreso el dolor es tolerable pero persiste.</a:t>
            </a:r>
          </a:p>
          <a:p>
            <a:pPr algn="just"/>
            <a:r>
              <a:rPr lang="es-ES" sz="2000" dirty="0" smtClean="0"/>
              <a:t>Exploración física: Estado general regular por el </a:t>
            </a:r>
            <a:r>
              <a:rPr lang="es-ES" sz="2000" b="1" u="sng" dirty="0" smtClean="0"/>
              <a:t>dolor</a:t>
            </a:r>
            <a:r>
              <a:rPr lang="es-ES" sz="2000" dirty="0" smtClean="0"/>
              <a:t>. Afebril. En la auscultación tonos rítmicos sin soplos  y </a:t>
            </a:r>
            <a:r>
              <a:rPr lang="es-ES" sz="2000" b="1" u="sng" dirty="0" smtClean="0"/>
              <a:t>ausencia murmullo vesicular en base pulmonar izquierda</a:t>
            </a:r>
            <a:r>
              <a:rPr lang="es-ES" sz="2000" dirty="0" smtClean="0"/>
              <a:t>. Abdomen </a:t>
            </a:r>
            <a:r>
              <a:rPr lang="es-ES" sz="2000" b="1" u="sng" dirty="0" smtClean="0"/>
              <a:t>distendido</a:t>
            </a:r>
            <a:r>
              <a:rPr lang="es-ES" sz="2000" dirty="0" smtClean="0"/>
              <a:t>, ligeramente doloroso a la palpación y blando.</a:t>
            </a:r>
          </a:p>
          <a:p>
            <a:pPr algn="just"/>
            <a:r>
              <a:rPr lang="es-ES" sz="2000" dirty="0" smtClean="0"/>
              <a:t>Datos relevantes AS: </a:t>
            </a:r>
            <a:r>
              <a:rPr lang="es-ES" sz="1800" b="1" u="sng" dirty="0" smtClean="0"/>
              <a:t>Leucocitosis (16,530/</a:t>
            </a:r>
            <a:r>
              <a:rPr lang="el-GR" sz="1800" b="1" u="sng" dirty="0"/>
              <a:t>μ</a:t>
            </a:r>
            <a:r>
              <a:rPr lang="es-ES" sz="1800" b="1" u="sng" dirty="0"/>
              <a:t>L</a:t>
            </a:r>
            <a:r>
              <a:rPr lang="es-ES" sz="1800" b="1" u="sng" dirty="0" smtClean="0"/>
              <a:t>)</a:t>
            </a:r>
            <a:r>
              <a:rPr lang="el-GR" sz="1800" b="1" u="sng" dirty="0" smtClean="0"/>
              <a:t> </a:t>
            </a:r>
            <a:r>
              <a:rPr lang="el-GR" sz="1800" dirty="0"/>
              <a:t> </a:t>
            </a:r>
            <a:r>
              <a:rPr lang="es-ES" sz="1800" dirty="0" smtClean="0"/>
              <a:t>, aumento GOT, GPT, GGT y FA. Bilirrubina total 1,6mg/dl,  </a:t>
            </a:r>
            <a:r>
              <a:rPr lang="es-ES" sz="1800" b="1" u="sng" dirty="0" smtClean="0"/>
              <a:t>Lipasa 88,854 U/L.</a:t>
            </a:r>
          </a:p>
          <a:p>
            <a:pPr algn="just"/>
            <a:r>
              <a:rPr lang="es-ES" sz="2000" dirty="0" smtClean="0"/>
              <a:t>Pruebas complementarias: por persistencia del dolor se solicita radiografía de tórax, TAC de control y ecografía abdominal.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Resumen del caso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02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Rx</a:t>
            </a:r>
            <a:r>
              <a:rPr lang="es-ES" dirty="0" smtClean="0"/>
              <a:t> de control 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6226069" cy="544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49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TAC de control</a:t>
            </a:r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36" y="1268760"/>
            <a:ext cx="7244430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93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2675466"/>
            <a:ext cx="8568951" cy="3849877"/>
          </a:xfrm>
        </p:spPr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RX de tórax</a:t>
            </a:r>
            <a:r>
              <a:rPr lang="es-ES" dirty="0"/>
              <a:t> </a:t>
            </a:r>
            <a:r>
              <a:rPr lang="es-ES" dirty="0" smtClean="0"/>
              <a:t>de control: </a:t>
            </a:r>
            <a:r>
              <a:rPr lang="es-ES" b="1" u="sng" dirty="0" smtClean="0"/>
              <a:t>derrame pleural bilateral</a:t>
            </a:r>
          </a:p>
          <a:p>
            <a:pPr algn="just"/>
            <a:r>
              <a:rPr lang="es-ES" dirty="0" smtClean="0"/>
              <a:t>TAC:  </a:t>
            </a:r>
            <a:r>
              <a:rPr lang="es-ES" b="1" u="sng" dirty="0" smtClean="0"/>
              <a:t>aumento del tamaño del páncreas </a:t>
            </a:r>
            <a:r>
              <a:rPr lang="es-ES" dirty="0" smtClean="0"/>
              <a:t>con </a:t>
            </a:r>
            <a:r>
              <a:rPr lang="es-ES" b="1" u="sng" dirty="0" smtClean="0"/>
              <a:t>edema</a:t>
            </a:r>
            <a:r>
              <a:rPr lang="es-ES" dirty="0" smtClean="0"/>
              <a:t> </a:t>
            </a:r>
            <a:r>
              <a:rPr lang="es-ES" dirty="0" err="1" smtClean="0"/>
              <a:t>peripancreático</a:t>
            </a:r>
            <a:r>
              <a:rPr lang="es-ES" dirty="0" smtClean="0"/>
              <a:t> y </a:t>
            </a:r>
            <a:r>
              <a:rPr lang="es-ES" dirty="0" err="1" smtClean="0"/>
              <a:t>periduodenal</a:t>
            </a:r>
            <a:r>
              <a:rPr lang="es-ES" dirty="0" smtClean="0"/>
              <a:t> compatible con pancreatitis. </a:t>
            </a:r>
            <a:r>
              <a:rPr lang="es-ES" b="1" u="sng" dirty="0" smtClean="0"/>
              <a:t>Colecciones</a:t>
            </a:r>
            <a:r>
              <a:rPr lang="es-ES" dirty="0" smtClean="0"/>
              <a:t> de aspecto homogéneo </a:t>
            </a:r>
            <a:r>
              <a:rPr lang="es-ES" dirty="0" err="1" smtClean="0"/>
              <a:t>peripancreáticas</a:t>
            </a:r>
            <a:r>
              <a:rPr lang="es-ES" dirty="0" smtClean="0"/>
              <a:t> que comprimen el estómago y se extienden por el resto de la cavidad abdominal.  Las colecciones aún no presentan capa fibrosa. En el TAC de tórax se visualizó derrame pleural bilateral por las colecciones.</a:t>
            </a:r>
          </a:p>
          <a:p>
            <a:pPr algn="just"/>
            <a:r>
              <a:rPr lang="es-ES" dirty="0" smtClean="0"/>
              <a:t>En la ecografía abdominal se identificó litiasis biliar.</a:t>
            </a:r>
          </a:p>
          <a:p>
            <a:pPr algn="just"/>
            <a:r>
              <a:rPr lang="es-ES" b="1" dirty="0" smtClean="0"/>
              <a:t>Diagnóstico</a:t>
            </a:r>
            <a:r>
              <a:rPr lang="es-ES" dirty="0" smtClean="0"/>
              <a:t>: </a:t>
            </a:r>
            <a:r>
              <a:rPr lang="es-ES" b="1" u="sng" dirty="0" smtClean="0"/>
              <a:t>Pancreatitis aguda</a:t>
            </a:r>
            <a:r>
              <a:rPr lang="es-ES" dirty="0" smtClean="0"/>
              <a:t> por litiasis biliar complicada con colecciones </a:t>
            </a:r>
            <a:r>
              <a:rPr lang="es-ES" dirty="0" err="1" smtClean="0"/>
              <a:t>peripancreáticas</a:t>
            </a:r>
            <a:r>
              <a:rPr lang="es-ES" dirty="0" smtClean="0"/>
              <a:t>.</a:t>
            </a:r>
            <a:endParaRPr lang="es-ES" u="sng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62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269</TotalTime>
  <Words>234</Words>
  <Application>Microsoft Office PowerPoint</Application>
  <PresentationFormat>Presentación en pantalla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Forma de onda</vt:lpstr>
      <vt:lpstr>Talleres integrados III: Digestivo DIAGNÓSTICO A PRIMERA VISTA </vt:lpstr>
      <vt:lpstr>Resumen del caso</vt:lpstr>
      <vt:lpstr>Rx de control </vt:lpstr>
      <vt:lpstr>TAC de control</vt:lpstr>
      <vt:lpstr>DIAGNÓSTICO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III: DIAGNÓSTICO A PRIMERA VISTA</dc:title>
  <dc:creator>Helena</dc:creator>
  <cp:lastModifiedBy>Helena</cp:lastModifiedBy>
  <cp:revision>41</cp:revision>
  <dcterms:created xsi:type="dcterms:W3CDTF">2019-02-18T19:50:52Z</dcterms:created>
  <dcterms:modified xsi:type="dcterms:W3CDTF">2019-03-24T18:56:03Z</dcterms:modified>
</cp:coreProperties>
</file>