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58" r:id="rId4"/>
    <p:sldId id="262" r:id="rId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720" y="6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Rectángulo redondeado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Título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0" name="19 Subtítulo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5946BF-C135-4C20-B12E-612EF4C859C4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11" name="1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8022C4-0CF6-4E57-9384-F31422FB30F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5946BF-C135-4C20-B12E-612EF4C859C4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8022C4-0CF6-4E57-9384-F31422FB30F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5946BF-C135-4C20-B12E-612EF4C859C4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8022C4-0CF6-4E57-9384-F31422FB30F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5946BF-C135-4C20-B12E-612EF4C859C4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8022C4-0CF6-4E57-9384-F31422FB30F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ctángulo redondeado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5946BF-C135-4C20-B12E-612EF4C859C4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8022C4-0CF6-4E57-9384-F31422FB30F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5946BF-C135-4C20-B12E-612EF4C859C4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8022C4-0CF6-4E57-9384-F31422FB30F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5946BF-C135-4C20-B12E-612EF4C859C4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8022C4-0CF6-4E57-9384-F31422FB30F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5946BF-C135-4C20-B12E-612EF4C859C4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8022C4-0CF6-4E57-9384-F31422FB30F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5946BF-C135-4C20-B12E-612EF4C859C4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8022C4-0CF6-4E57-9384-F31422FB30F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5946BF-C135-4C20-B12E-612EF4C859C4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8022C4-0CF6-4E57-9384-F31422FB30FB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Redondear rectángulo de esquina sencilla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95946BF-C135-4C20-B12E-612EF4C859C4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68022C4-0CF6-4E57-9384-F31422FB30FB}" type="slidenum">
              <a:rPr lang="es-ES" smtClean="0"/>
              <a:t>‹Nº›</a:t>
            </a:fld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 redondeado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12 Marcador de título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C95946BF-C135-4C20-B12E-612EF4C859C4}" type="datetimeFigureOut">
              <a:rPr lang="es-ES" smtClean="0"/>
              <a:t>25/03/2019</a:t>
            </a:fld>
            <a:endParaRPr lang="es-ES"/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F68022C4-0CF6-4E57-9384-F31422FB30FB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115616" y="836712"/>
            <a:ext cx="6777318" cy="2524070"/>
          </a:xfrm>
        </p:spPr>
        <p:txBody>
          <a:bodyPr>
            <a:normAutofit fontScale="90000"/>
          </a:bodyPr>
          <a:lstStyle/>
          <a:p>
            <a:pPr>
              <a:tabLst>
                <a:tab pos="2065338" algn="l"/>
              </a:tabLst>
            </a:pPr>
            <a:r>
              <a:rPr lang="es-ES_tradnl" sz="2200" dirty="0" smtClean="0"/>
              <a:t/>
            </a:r>
            <a:br>
              <a:rPr lang="es-ES_tradnl" sz="2200" dirty="0" smtClean="0"/>
            </a:br>
            <a:r>
              <a:rPr lang="es-ES_tradnl" sz="2200" dirty="0"/>
              <a:t/>
            </a:r>
            <a:br>
              <a:rPr lang="es-ES_tradnl" sz="2200" dirty="0"/>
            </a:br>
            <a:r>
              <a:rPr lang="es-ES_tradnl" sz="2200" dirty="0" smtClean="0"/>
              <a:t/>
            </a:r>
            <a:br>
              <a:rPr lang="es-ES_tradnl" sz="2200" dirty="0" smtClean="0"/>
            </a:br>
            <a:r>
              <a:rPr lang="es-ES_tradnl" sz="2200" dirty="0" smtClean="0"/>
              <a:t/>
            </a:r>
            <a:br>
              <a:rPr lang="es-ES_tradnl" sz="2200" dirty="0" smtClean="0"/>
            </a:br>
            <a:r>
              <a:rPr lang="es-ES_tradnl" sz="2200" dirty="0" smtClean="0"/>
              <a:t/>
            </a:r>
            <a:br>
              <a:rPr lang="es-ES_tradnl" sz="2200" dirty="0" smtClean="0"/>
            </a:br>
            <a:r>
              <a:rPr lang="es-ES_tradnl" sz="2200" dirty="0"/>
              <a:t/>
            </a:r>
            <a:br>
              <a:rPr lang="es-ES_tradnl" sz="2200" dirty="0"/>
            </a:br>
            <a:r>
              <a:rPr lang="es-ES_tradnl" sz="2200" dirty="0" smtClean="0"/>
              <a:t/>
            </a:r>
            <a:br>
              <a:rPr lang="es-ES_tradnl" sz="2200" dirty="0" smtClean="0"/>
            </a:br>
            <a:r>
              <a:rPr lang="es-ES_tradnl" sz="2200" dirty="0"/>
              <a:t/>
            </a:r>
            <a:br>
              <a:rPr lang="es-ES_tradnl" sz="2200" dirty="0"/>
            </a:br>
            <a:r>
              <a:rPr lang="es-ES_tradnl" sz="2200" dirty="0" smtClean="0"/>
              <a:t/>
            </a:r>
            <a:br>
              <a:rPr lang="es-ES_tradnl" sz="2200" dirty="0" smtClean="0"/>
            </a:br>
            <a:r>
              <a:rPr lang="es-ES_tradnl" sz="2200" dirty="0"/>
              <a:t/>
            </a:r>
            <a:br>
              <a:rPr lang="es-ES_tradnl" sz="2200" dirty="0"/>
            </a:br>
            <a:r>
              <a:rPr lang="es-ES_tradnl" sz="2200" dirty="0" smtClean="0"/>
              <a:t/>
            </a:r>
            <a:br>
              <a:rPr lang="es-ES_tradnl" sz="2200" dirty="0" smtClean="0"/>
            </a:br>
            <a:r>
              <a:rPr lang="es-ES_tradnl" sz="2200" dirty="0"/>
              <a:t/>
            </a:r>
            <a:br>
              <a:rPr lang="es-ES_tradnl" sz="2200" dirty="0"/>
            </a:br>
            <a:r>
              <a:rPr lang="es-ES_tradnl" sz="2200" dirty="0" smtClean="0"/>
              <a:t/>
            </a:r>
            <a:br>
              <a:rPr lang="es-ES_tradnl" sz="2200" dirty="0" smtClean="0"/>
            </a:br>
            <a:r>
              <a:rPr lang="es-ES_tradnl" sz="2200" dirty="0"/>
              <a:t/>
            </a:r>
            <a:br>
              <a:rPr lang="es-ES_tradnl" sz="2200" dirty="0"/>
            </a:br>
            <a:r>
              <a:rPr lang="es-ES_tradnl" sz="2200" dirty="0" smtClean="0"/>
              <a:t/>
            </a:r>
            <a:br>
              <a:rPr lang="es-ES_tradnl" sz="2200" dirty="0" smtClean="0"/>
            </a:br>
            <a:r>
              <a:rPr lang="es-ES_tradnl" sz="2200" dirty="0"/>
              <a:t/>
            </a:r>
            <a:br>
              <a:rPr lang="es-ES_tradnl" sz="2200" dirty="0"/>
            </a:br>
            <a:r>
              <a:rPr lang="es-ES_tradnl" sz="2200" dirty="0" smtClean="0"/>
              <a:t/>
            </a:r>
            <a:br>
              <a:rPr lang="es-ES_tradnl" sz="2200" dirty="0" smtClean="0"/>
            </a:b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sz="2200" dirty="0" smtClean="0"/>
              <a:t>FRANCISCO MANUEL LIDÓN MUÑOZ</a:t>
            </a:r>
            <a:br>
              <a:rPr lang="es-ES_tradnl" sz="2200" dirty="0" smtClean="0"/>
            </a:br>
            <a:r>
              <a:rPr lang="es-ES_tradnl" sz="2200" dirty="0"/>
              <a:t/>
            </a:r>
            <a:br>
              <a:rPr lang="es-ES_tradnl" sz="2200" dirty="0"/>
            </a:br>
            <a:r>
              <a:rPr lang="es-ES_tradnl" sz="2000" dirty="0" smtClean="0"/>
              <a:t>SERVICIO DE GINECOLOGÍA Y OBSTETRICIA</a:t>
            </a:r>
            <a:br>
              <a:rPr lang="es-ES_tradnl" sz="2000" dirty="0" smtClean="0"/>
            </a:br>
            <a:r>
              <a:rPr lang="es-ES_tradnl" sz="2000" dirty="0" smtClean="0"/>
              <a:t/>
            </a:r>
            <a:br>
              <a:rPr lang="es-ES_tradnl" sz="2000" dirty="0" smtClean="0"/>
            </a:br>
            <a:r>
              <a:rPr lang="es-ES_tradnl" sz="2000" dirty="0" smtClean="0"/>
              <a:t>HOSPITAL GENERAL UNIVERSITARIO DE ELDA</a:t>
            </a:r>
            <a:br>
              <a:rPr lang="es-ES_tradnl" sz="2000" dirty="0" smtClean="0"/>
            </a:br>
            <a:endParaRPr lang="es-ES" sz="13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899592" y="4221088"/>
            <a:ext cx="6904856" cy="1752600"/>
          </a:xfrm>
        </p:spPr>
        <p:txBody>
          <a:bodyPr>
            <a:normAutofit/>
          </a:bodyPr>
          <a:lstStyle/>
          <a:p>
            <a:r>
              <a:rPr lang="es-ES_tradnl" dirty="0" smtClean="0"/>
              <a:t>BANCO DE IMÁGENES</a:t>
            </a:r>
          </a:p>
          <a:p>
            <a:r>
              <a:rPr lang="es-ES_tradnl" dirty="0" smtClean="0"/>
              <a:t>TALLERES INTEGRADOS III</a:t>
            </a:r>
          </a:p>
          <a:p>
            <a:r>
              <a:rPr lang="es-ES_tradnl" dirty="0" smtClean="0"/>
              <a:t>CURSO 2018/2019</a:t>
            </a:r>
          </a:p>
          <a:p>
            <a:endParaRPr lang="es-ES_tradnl" dirty="0" smtClean="0"/>
          </a:p>
          <a:p>
            <a:r>
              <a:rPr lang="es-ES_tradnl" dirty="0" smtClean="0"/>
              <a:t>Aprobado por </a:t>
            </a:r>
            <a:r>
              <a:rPr lang="es-ES_tradnl" smtClean="0"/>
              <a:t>la Dra. </a:t>
            </a:r>
            <a:r>
              <a:rPr lang="es-ES_tradnl" dirty="0" smtClean="0"/>
              <a:t>Nuria Agüero </a:t>
            </a:r>
            <a:r>
              <a:rPr lang="es-ES_tradnl" dirty="0" err="1" smtClean="0"/>
              <a:t>Domenech</a:t>
            </a:r>
            <a:r>
              <a:rPr lang="es-ES_tradnl" dirty="0" smtClean="0"/>
              <a:t> </a:t>
            </a:r>
            <a:endParaRPr lang="es-ES" dirty="0"/>
          </a:p>
        </p:txBody>
      </p:sp>
      <p:pic>
        <p:nvPicPr>
          <p:cNvPr id="1026" name="Picture 2" descr="Resultado de imagen de umh facultad medicin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59175"/>
            <a:ext cx="1440160" cy="144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48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67544" y="44624"/>
            <a:ext cx="8183880" cy="1051560"/>
          </a:xfrm>
        </p:spPr>
        <p:txBody>
          <a:bodyPr/>
          <a:lstStyle/>
          <a:p>
            <a:r>
              <a:rPr lang="es-ES_tradnl" dirty="0" smtClean="0"/>
              <a:t>Caso clínico</a:t>
            </a:r>
            <a:endParaRPr lang="es-ES" dirty="0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95536" y="1124744"/>
            <a:ext cx="8208911" cy="4752528"/>
          </a:xfrm>
        </p:spPr>
        <p:txBody>
          <a:bodyPr>
            <a:normAutofit fontScale="40000" lnSpcReduction="20000"/>
          </a:bodyPr>
          <a:lstStyle/>
          <a:p>
            <a:pPr algn="just"/>
            <a:r>
              <a:rPr lang="es-ES_tradnl" b="1" dirty="0" smtClean="0"/>
              <a:t>MC: </a:t>
            </a:r>
            <a:r>
              <a:rPr lang="es-ES_tradnl" sz="3000" dirty="0" smtClean="0"/>
              <a:t>Mujer de 48 años que acude por metrorragia</a:t>
            </a:r>
            <a:r>
              <a:rPr lang="es-ES_tradnl" dirty="0" smtClean="0"/>
              <a:t>.</a:t>
            </a:r>
          </a:p>
          <a:p>
            <a:pPr algn="just"/>
            <a:endParaRPr lang="es-ES_tradnl" dirty="0"/>
          </a:p>
          <a:p>
            <a:pPr algn="just"/>
            <a:endParaRPr lang="es-ES_tradnl" dirty="0"/>
          </a:p>
          <a:p>
            <a:pPr algn="just"/>
            <a:r>
              <a:rPr lang="es-ES_tradnl" b="1" dirty="0" smtClean="0"/>
              <a:t>AP:</a:t>
            </a:r>
          </a:p>
          <a:p>
            <a:pPr marL="0" indent="0" algn="just">
              <a:buNone/>
            </a:pPr>
            <a:endParaRPr lang="es-ES_tradnl" dirty="0"/>
          </a:p>
          <a:p>
            <a:pPr lvl="1" algn="just"/>
            <a:r>
              <a:rPr lang="es-ES_tradnl" sz="3000" dirty="0" smtClean="0"/>
              <a:t>No </a:t>
            </a:r>
            <a:r>
              <a:rPr lang="es-ES_tradnl" sz="3000" dirty="0" err="1"/>
              <a:t>RAMc</a:t>
            </a:r>
            <a:r>
              <a:rPr lang="es-ES_tradnl" sz="3000" dirty="0"/>
              <a:t>.</a:t>
            </a:r>
          </a:p>
          <a:p>
            <a:pPr lvl="1" algn="just"/>
            <a:r>
              <a:rPr lang="es-ES_tradnl" sz="3000" dirty="0"/>
              <a:t>No HTA, no, DLP ni DM.</a:t>
            </a:r>
          </a:p>
          <a:p>
            <a:pPr lvl="1" algn="just"/>
            <a:r>
              <a:rPr lang="es-ES_tradnl" sz="3000" dirty="0"/>
              <a:t>No hábitos tóxicos.</a:t>
            </a:r>
          </a:p>
          <a:p>
            <a:pPr lvl="1" algn="just"/>
            <a:r>
              <a:rPr lang="es-ES_tradnl" sz="3000" dirty="0"/>
              <a:t>Transfusión sanguínea tras primer parto en 2000.</a:t>
            </a:r>
          </a:p>
          <a:p>
            <a:pPr lvl="1" algn="just"/>
            <a:r>
              <a:rPr lang="es-ES_tradnl" sz="3000" dirty="0"/>
              <a:t>Anemia ferropénica, depresión.</a:t>
            </a:r>
          </a:p>
          <a:p>
            <a:pPr lvl="1" algn="just"/>
            <a:r>
              <a:rPr lang="es-ES_tradnl" sz="3000" dirty="0"/>
              <a:t>AGO: menarquia a los 12 años, FM 7/28-30, FO </a:t>
            </a:r>
            <a:r>
              <a:rPr lang="es-ES" sz="3000" dirty="0"/>
              <a:t>G3P3C0A0E0.</a:t>
            </a:r>
            <a:endParaRPr lang="es-ES_tradnl" sz="3000" dirty="0"/>
          </a:p>
          <a:p>
            <a:pPr lvl="1" algn="just">
              <a:tabLst>
                <a:tab pos="88900" algn="l"/>
              </a:tabLst>
            </a:pPr>
            <a:r>
              <a:rPr lang="es-ES_tradnl" sz="3000" dirty="0" err="1"/>
              <a:t>Tto</a:t>
            </a:r>
            <a:r>
              <a:rPr lang="es-ES_tradnl" sz="3000" dirty="0"/>
              <a:t> habitual: </a:t>
            </a:r>
            <a:r>
              <a:rPr lang="es-ES" sz="3000" dirty="0" err="1"/>
              <a:t>escitalopram</a:t>
            </a:r>
            <a:r>
              <a:rPr lang="es-ES" sz="3000" dirty="0"/>
              <a:t> 10 mg 1c/ 24 h, </a:t>
            </a:r>
            <a:r>
              <a:rPr lang="es-ES" sz="3000" dirty="0" smtClean="0"/>
              <a:t>sulfato de </a:t>
            </a:r>
            <a:r>
              <a:rPr lang="es-ES" sz="3000" dirty="0" err="1" smtClean="0"/>
              <a:t>ferroglicina</a:t>
            </a:r>
            <a:r>
              <a:rPr lang="es-ES" sz="3000" dirty="0" smtClean="0"/>
              <a:t> </a:t>
            </a:r>
            <a:r>
              <a:rPr lang="es-ES" sz="3000" dirty="0"/>
              <a:t>100 mg 1 </a:t>
            </a:r>
            <a:r>
              <a:rPr lang="es-ES" sz="3000" dirty="0" smtClean="0"/>
              <a:t>c/24h</a:t>
            </a:r>
          </a:p>
          <a:p>
            <a:pPr marL="347472" lvl="1" indent="0" algn="just">
              <a:buNone/>
              <a:tabLst>
                <a:tab pos="88900" algn="l"/>
              </a:tabLst>
            </a:pPr>
            <a:endParaRPr lang="es-ES_tradnl" sz="3000" dirty="0" smtClean="0"/>
          </a:p>
          <a:p>
            <a:pPr algn="just"/>
            <a:endParaRPr lang="es-ES_tradnl" sz="3000" dirty="0" smtClean="0"/>
          </a:p>
          <a:p>
            <a:pPr marL="265113" lvl="1" indent="-176213" algn="just"/>
            <a:r>
              <a:rPr lang="es-ES_tradnl" sz="3000" b="1" dirty="0" smtClean="0"/>
              <a:t>EA: </a:t>
            </a:r>
            <a:r>
              <a:rPr lang="es-ES" sz="3000" dirty="0"/>
              <a:t>paciente de 48 años derivada por su MAP porque desde hace varios meses presenta sangrado uterino anormal con metrorragia abundante asociado a dolor en hipogastrio. </a:t>
            </a:r>
          </a:p>
          <a:p>
            <a:pPr algn="just"/>
            <a:endParaRPr lang="es-ES_tradnl" sz="3000" dirty="0"/>
          </a:p>
          <a:p>
            <a:pPr marL="0" indent="0" algn="just">
              <a:buNone/>
            </a:pPr>
            <a:endParaRPr lang="es-ES_tradnl" sz="3000" b="1" dirty="0"/>
          </a:p>
          <a:p>
            <a:pPr marL="88900" lvl="1" indent="176213" algn="just"/>
            <a:r>
              <a:rPr lang="es-ES_tradnl" sz="3000" b="1" dirty="0" smtClean="0"/>
              <a:t>EF: (destaca): </a:t>
            </a:r>
            <a:r>
              <a:rPr lang="es-ES_tradnl" sz="3000" dirty="0" smtClean="0"/>
              <a:t>dolor a la palpación profunda en hipogastrio.</a:t>
            </a:r>
          </a:p>
          <a:p>
            <a:pPr marL="88900" lvl="1" indent="322263" algn="just"/>
            <a:endParaRPr lang="es-ES_tradnl" sz="3000" dirty="0" smtClean="0"/>
          </a:p>
          <a:p>
            <a:pPr marL="88900" lvl="1" indent="322263" algn="just"/>
            <a:endParaRPr lang="es-ES_tradnl" sz="3000" dirty="0" smtClean="0"/>
          </a:p>
          <a:p>
            <a:pPr marL="88900" lvl="1" indent="176213" algn="just"/>
            <a:r>
              <a:rPr lang="es-ES_tradnl" sz="3000" b="1" dirty="0" smtClean="0"/>
              <a:t>PRUEBAS COMPLEMENTARIAS (destaca): </a:t>
            </a:r>
          </a:p>
          <a:p>
            <a:pPr marL="454660" lvl="2" indent="322263" algn="just"/>
            <a:r>
              <a:rPr lang="es-ES_tradnl" sz="3000" dirty="0" smtClean="0"/>
              <a:t>AS: </a:t>
            </a:r>
            <a:r>
              <a:rPr lang="es-ES_tradnl" sz="3000" dirty="0" err="1" smtClean="0"/>
              <a:t>Hb</a:t>
            </a:r>
            <a:r>
              <a:rPr lang="es-ES_tradnl" sz="3000" dirty="0" smtClean="0"/>
              <a:t> 12.5 g/dl (descenso progresivo en los últimos meses), </a:t>
            </a:r>
            <a:r>
              <a:rPr lang="es-ES_tradnl" sz="3000" dirty="0" err="1" smtClean="0"/>
              <a:t>Hto</a:t>
            </a:r>
            <a:r>
              <a:rPr lang="es-ES_tradnl" sz="3000" dirty="0" smtClean="0"/>
              <a:t> 37%</a:t>
            </a:r>
          </a:p>
          <a:p>
            <a:pPr marL="454660" lvl="2" indent="322263" algn="just"/>
            <a:r>
              <a:rPr lang="es-ES_tradnl" sz="3000" dirty="0" smtClean="0"/>
              <a:t>Ecografía </a:t>
            </a:r>
            <a:r>
              <a:rPr lang="es-ES_tradnl" sz="3000" dirty="0" err="1" smtClean="0"/>
              <a:t>transvaginal</a:t>
            </a:r>
            <a:r>
              <a:rPr lang="es-ES_tradnl" sz="3000" dirty="0" smtClean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8643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dirty="0" smtClean="0"/>
              <a:t>Ecografía </a:t>
            </a:r>
            <a:r>
              <a:rPr lang="es-ES_tradnl" dirty="0" err="1" smtClean="0"/>
              <a:t>transvaginal</a:t>
            </a:r>
            <a:r>
              <a:rPr lang="es-ES_tradnl" dirty="0" smtClean="0"/>
              <a:t/>
            </a:r>
            <a:br>
              <a:rPr lang="es-ES_tradnl" dirty="0" smtClean="0"/>
            </a:b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7853208" cy="4429472"/>
          </a:xfrm>
        </p:spPr>
        <p:txBody>
          <a:bodyPr>
            <a:normAutofit/>
          </a:bodyPr>
          <a:lstStyle/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 smtClean="0"/>
          </a:p>
          <a:p>
            <a:endParaRPr lang="es-ES_tradnl" dirty="0" smtClean="0"/>
          </a:p>
          <a:p>
            <a:pPr algn="just"/>
            <a:r>
              <a:rPr lang="es-ES_tradnl" sz="2000" dirty="0" smtClean="0"/>
              <a:t>Ante los hallazgos y clínica de la paciente, se prescribe acetato de </a:t>
            </a:r>
            <a:r>
              <a:rPr lang="es-ES_tradnl" sz="2000" dirty="0" err="1" smtClean="0"/>
              <a:t>ulipristal</a:t>
            </a:r>
            <a:r>
              <a:rPr lang="es-ES_tradnl" sz="2000" dirty="0" smtClean="0"/>
              <a:t> 5 mg durante 3 meses.</a:t>
            </a:r>
            <a:endParaRPr lang="es-E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4742"/>
            <a:ext cx="5184576" cy="356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243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39552" y="476672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dirty="0" smtClean="0"/>
              <a:t>Diagnóstico definitivo</a:t>
            </a:r>
            <a:br>
              <a:rPr lang="es-ES_tradnl" dirty="0" smtClean="0"/>
            </a:b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7853208" cy="4429472"/>
          </a:xfrm>
        </p:spPr>
        <p:txBody>
          <a:bodyPr>
            <a:normAutofit fontScale="92500" lnSpcReduction="20000"/>
          </a:bodyPr>
          <a:lstStyle/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/>
          </a:p>
          <a:p>
            <a:endParaRPr lang="es-ES_tradnl" dirty="0" smtClean="0"/>
          </a:p>
          <a:p>
            <a:endParaRPr lang="es-ES_tradnl" dirty="0" smtClean="0"/>
          </a:p>
          <a:p>
            <a:pPr algn="just"/>
            <a:endParaRPr lang="es-ES_tradnl" dirty="0" smtClean="0"/>
          </a:p>
          <a:p>
            <a:pPr algn="just"/>
            <a:r>
              <a:rPr lang="es-ES_tradnl" dirty="0" smtClean="0"/>
              <a:t>Eco </a:t>
            </a:r>
            <a:r>
              <a:rPr lang="es-ES_tradnl" dirty="0" err="1" smtClean="0"/>
              <a:t>transvaginal</a:t>
            </a:r>
            <a:r>
              <a:rPr lang="es-ES_tradnl" dirty="0" smtClean="0"/>
              <a:t>: mioma </a:t>
            </a:r>
            <a:r>
              <a:rPr lang="es-ES_tradnl" dirty="0" err="1" smtClean="0"/>
              <a:t>subseroso</a:t>
            </a:r>
            <a:r>
              <a:rPr lang="es-ES_tradnl" dirty="0" smtClean="0"/>
              <a:t> en cuerno derecho de 77x77 mm que desplaza LE.</a:t>
            </a:r>
          </a:p>
          <a:p>
            <a:pPr algn="just"/>
            <a:endParaRPr lang="es-ES_tradnl" dirty="0" smtClean="0"/>
          </a:p>
          <a:p>
            <a:pPr algn="just"/>
            <a:r>
              <a:rPr lang="es-ES_tradnl" dirty="0" smtClean="0"/>
              <a:t>Confirmación por </a:t>
            </a:r>
            <a:r>
              <a:rPr lang="es-ES_tradnl" dirty="0" err="1" smtClean="0"/>
              <a:t>ap</a:t>
            </a:r>
            <a:r>
              <a:rPr lang="es-ES_tradnl" dirty="0" smtClean="0"/>
              <a:t> </a:t>
            </a:r>
            <a:r>
              <a:rPr lang="es-ES_tradnl" smtClean="0"/>
              <a:t>tras histerectomía </a:t>
            </a:r>
            <a:r>
              <a:rPr lang="es-ES_tradnl" dirty="0" smtClean="0"/>
              <a:t>laparoscópica.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40768"/>
            <a:ext cx="3282064" cy="2746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814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specto">
  <a:themeElements>
    <a:clrScheme name="Aspecto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o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188</TotalTime>
  <Words>203</Words>
  <Application>Microsoft Office PowerPoint</Application>
  <PresentationFormat>Presentación en pantalla (4:3)</PresentationFormat>
  <Paragraphs>54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5" baseType="lpstr">
      <vt:lpstr>Aspecto</vt:lpstr>
      <vt:lpstr>                         FRANCISCO MANUEL LIDÓN MUÑOZ  SERVICIO DE GINECOLOGÍA Y OBSTETRICIA  HOSPITAL GENERAL UNIVERSITARIO DE ELDA </vt:lpstr>
      <vt:lpstr>Caso clínico</vt:lpstr>
      <vt:lpstr>Ecografía transvaginal </vt:lpstr>
      <vt:lpstr>Diagnóstico definitivo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FRANCISCO MANUEL LIDÓN MUÑOZ  CASO CLÍNICO DIGESTIVO APROBADO POR EL DR</dc:title>
  <dc:creator>Equipo</dc:creator>
  <cp:lastModifiedBy>Equipo</cp:lastModifiedBy>
  <cp:revision>25</cp:revision>
  <dcterms:created xsi:type="dcterms:W3CDTF">2019-03-12T17:56:34Z</dcterms:created>
  <dcterms:modified xsi:type="dcterms:W3CDTF">2019-03-25T11:37:11Z</dcterms:modified>
</cp:coreProperties>
</file>