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2" r:id="rId1"/>
  </p:sldMasterIdLst>
  <p:sldIdLst>
    <p:sldId id="256" r:id="rId2"/>
    <p:sldId id="257" r:id="rId3"/>
    <p:sldId id="266" r:id="rId4"/>
    <p:sldId id="268" r:id="rId5"/>
    <p:sldId id="26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79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4010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99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1009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97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3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520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6905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194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684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4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8257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70A7F28-03CB-4137-B56E-042135B665AF}" type="datetimeFigureOut">
              <a:rPr lang="es-ES" smtClean="0"/>
              <a:t>27/02/2019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5FE5DBEE-8EB6-4174-BAD4-4A256E4914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918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EE923-05DA-4381-B0F0-AE8DE03C4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7535" y="748748"/>
            <a:ext cx="8216929" cy="1929708"/>
          </a:xfrm>
        </p:spPr>
        <p:txBody>
          <a:bodyPr>
            <a:normAutofit/>
          </a:bodyPr>
          <a:lstStyle/>
          <a:p>
            <a:pPr algn="ctr"/>
            <a:r>
              <a:rPr lang="es-ES" sz="7000" dirty="0"/>
              <a:t>Dx a primera vista</a:t>
            </a:r>
            <a:br>
              <a:rPr lang="es-ES" sz="7000" dirty="0"/>
            </a:br>
            <a:r>
              <a:rPr lang="es-ES" sz="7000" dirty="0"/>
              <a:t>Talleres Integrados III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42B831-66AE-441F-BFB4-E9C99CC68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0139" y="3101009"/>
            <a:ext cx="6036363" cy="3008243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chemeClr val="tx1"/>
                </a:solidFill>
              </a:rPr>
              <a:t>BANCO IMÁGENES</a:t>
            </a:r>
          </a:p>
          <a:p>
            <a:r>
              <a:rPr lang="es-ES" sz="2800" dirty="0">
                <a:solidFill>
                  <a:schemeClr val="tx1"/>
                </a:solidFill>
              </a:rPr>
              <a:t>Alba González López. 4º Medicina UMH</a:t>
            </a:r>
          </a:p>
          <a:p>
            <a:r>
              <a:rPr lang="es-ES" sz="2800" dirty="0">
                <a:solidFill>
                  <a:schemeClr val="tx1"/>
                </a:solidFill>
              </a:rPr>
              <a:t>Servicio de Medicina Digestiva </a:t>
            </a:r>
          </a:p>
          <a:p>
            <a:r>
              <a:rPr lang="es-ES" sz="2800" dirty="0">
                <a:solidFill>
                  <a:schemeClr val="tx1"/>
                </a:solidFill>
              </a:rPr>
              <a:t>Hospital General Universitario de Elda</a:t>
            </a:r>
          </a:p>
          <a:p>
            <a:r>
              <a:rPr lang="es-ES" sz="2800" dirty="0">
                <a:solidFill>
                  <a:schemeClr val="tx1"/>
                </a:solidFill>
              </a:rPr>
              <a:t>Aprobado por Dr. Ildefonso Mozas </a:t>
            </a:r>
          </a:p>
        </p:txBody>
      </p:sp>
    </p:spTree>
    <p:extLst>
      <p:ext uri="{BB962C8B-B14F-4D97-AF65-F5344CB8AC3E}">
        <p14:creationId xmlns:p14="http://schemas.microsoft.com/office/powerpoint/2010/main" val="320871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36B35-F7DD-4783-AED0-3740C00CA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215" y="247741"/>
            <a:ext cx="10772775" cy="1299317"/>
          </a:xfrm>
        </p:spPr>
        <p:txBody>
          <a:bodyPr/>
          <a:lstStyle/>
          <a:p>
            <a:pPr algn="ctr"/>
            <a:r>
              <a:rPr lang="es-ES" dirty="0"/>
              <a:t>Presentación Caso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74D873-28EF-44EE-8DA6-F261BDC8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169" y="1311966"/>
            <a:ext cx="10351821" cy="49165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Mujer 32 años que acude a urgencias por </a:t>
            </a:r>
            <a:r>
              <a:rPr lang="es-E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epigastralgia irradiada a ambos hipocondrios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. Refiere náuseas, vómitos y orina de coloración intensa. No otra clínica acompañante. Hace unas semanas sufrió un dolor similar que cedió espontáneamente.  </a:t>
            </a:r>
          </a:p>
          <a:p>
            <a:pPr marL="0" indent="0" algn="just">
              <a:buNone/>
            </a:pPr>
            <a:r>
              <a:rPr lang="es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Antecedentes: </a:t>
            </a:r>
          </a:p>
          <a:p>
            <a:pPr marL="0" indent="0">
              <a:buNone/>
            </a:pP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-No RAM. Fumadora. Niega otros hábitos tóxicos.</a:t>
            </a:r>
          </a:p>
          <a:p>
            <a:pPr marL="0" indent="0">
              <a:buNone/>
            </a:pP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-Ciática </a:t>
            </a:r>
          </a:p>
          <a:p>
            <a:pPr marL="0" indent="0">
              <a:buNone/>
            </a:pP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-Intervenciones quirúrgicas: hernia umbilical. </a:t>
            </a:r>
          </a:p>
          <a:p>
            <a:pPr marL="0" indent="0">
              <a:buNone/>
            </a:pP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-Tratamiento habitual: </a:t>
            </a:r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lyrica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, paracetamol, omeprazol, </a:t>
            </a:r>
            <a:r>
              <a:rPr lang="es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yantil</a:t>
            </a:r>
            <a:endParaRPr lang="es-E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s-E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es-E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22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8A445-09F8-4978-B1C4-290C6B61B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881" y="66261"/>
            <a:ext cx="9720072" cy="925532"/>
          </a:xfrm>
        </p:spPr>
        <p:txBody>
          <a:bodyPr/>
          <a:lstStyle/>
          <a:p>
            <a:pPr algn="ctr"/>
            <a:r>
              <a:rPr lang="es-ES" dirty="0"/>
              <a:t>Presentación Caso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104AC2-BCC4-4847-B234-42227541B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4" y="925532"/>
            <a:ext cx="10699275" cy="612250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" sz="3400" b="1" dirty="0">
                <a:latin typeface="Calibri" panose="020F0502020204030204" pitchFamily="34" charset="0"/>
                <a:cs typeface="Calibri" panose="020F0502020204030204" pitchFamily="34" charset="0"/>
              </a:rPr>
              <a:t>Exploración: </a:t>
            </a:r>
          </a:p>
          <a:p>
            <a:pPr algn="just">
              <a:lnSpc>
                <a:spcPct val="120000"/>
              </a:lnSpc>
            </a:pP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-Afebril. FC 80 </a:t>
            </a:r>
            <a:r>
              <a:rPr lang="es-ES" sz="3400" dirty="0" err="1">
                <a:latin typeface="Calibri" panose="020F0502020204030204" pitchFamily="34" charset="0"/>
                <a:cs typeface="Calibri" panose="020F0502020204030204" pitchFamily="34" charset="0"/>
              </a:rPr>
              <a:t>lat</a:t>
            </a: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/min. SatO2 98%. TA 112/78 mmHg. </a:t>
            </a:r>
          </a:p>
          <a:p>
            <a:pPr algn="just">
              <a:lnSpc>
                <a:spcPct val="120000"/>
              </a:lnSpc>
            </a:pP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-BEG. Ictericia. </a:t>
            </a:r>
          </a:p>
          <a:p>
            <a:pPr algn="just">
              <a:lnSpc>
                <a:spcPct val="120000"/>
              </a:lnSpc>
            </a:pP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-Auscultación cardíaca rítmica sin soplos </a:t>
            </a:r>
          </a:p>
          <a:p>
            <a:pPr algn="just">
              <a:lnSpc>
                <a:spcPct val="120000"/>
              </a:lnSpc>
            </a:pP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-Auscultación pulmonar: MVC </a:t>
            </a:r>
          </a:p>
          <a:p>
            <a:pPr algn="just">
              <a:lnSpc>
                <a:spcPct val="120000"/>
              </a:lnSpc>
            </a:pP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-Abdomen: blando y depresible. </a:t>
            </a:r>
            <a:r>
              <a:rPr lang="es-ES" sz="3400" u="sng" dirty="0">
                <a:latin typeface="Calibri" panose="020F0502020204030204" pitchFamily="34" charset="0"/>
                <a:cs typeface="Calibri" panose="020F0502020204030204" pitchFamily="34" charset="0"/>
              </a:rPr>
              <a:t>Doloroso a la palpación de forma generalizada, más en epigastrio</a:t>
            </a: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. No signos de irritación peritoneal. No se palpan masas ni megalias. Peristaltismo conservado.  </a:t>
            </a:r>
          </a:p>
          <a:p>
            <a:pPr algn="just">
              <a:lnSpc>
                <a:spcPct val="120000"/>
              </a:lnSpc>
            </a:pP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-MMII: no edemas ni signos de TVP</a:t>
            </a:r>
            <a:endParaRPr lang="es-ES" sz="3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sz="3400" b="1" dirty="0">
                <a:latin typeface="Calibri" panose="020F0502020204030204" pitchFamily="34" charset="0"/>
                <a:cs typeface="Calibri" panose="020F0502020204030204" pitchFamily="34" charset="0"/>
              </a:rPr>
              <a:t>Pruebas complementarias: </a:t>
            </a:r>
          </a:p>
          <a:p>
            <a:pPr algn="just">
              <a:lnSpc>
                <a:spcPct val="120000"/>
              </a:lnSpc>
            </a:pP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Bioquímica: Glucosa 141 mg/dl. </a:t>
            </a:r>
            <a:r>
              <a:rPr lang="es-ES" sz="3400" u="sng" dirty="0">
                <a:latin typeface="Calibri" panose="020F0502020204030204" pitchFamily="34" charset="0"/>
                <a:cs typeface="Calibri" panose="020F0502020204030204" pitchFamily="34" charset="0"/>
              </a:rPr>
              <a:t>Bilirrubina 6mg/dl. Amilasa 18376 U/l. AST/GOT 1244 U/l. ALT/GPT 1593 U/l</a:t>
            </a: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. PCR 6,3 mg/dl. </a:t>
            </a:r>
          </a:p>
          <a:p>
            <a:pPr algn="just">
              <a:lnSpc>
                <a:spcPct val="120000"/>
              </a:lnSpc>
            </a:pPr>
            <a:r>
              <a:rPr lang="es-ES" sz="3400" dirty="0">
                <a:latin typeface="Calibri" panose="020F0502020204030204" pitchFamily="34" charset="0"/>
                <a:cs typeface="Calibri" panose="020F0502020204030204" pitchFamily="34" charset="0"/>
              </a:rPr>
              <a:t>Hemograma: Leucocitos 14800 (N 84,7%). </a:t>
            </a:r>
          </a:p>
          <a:p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85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97AF25-8EB0-4A74-A015-4C5DD346F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F17E9018-BD6B-4B6F-9944-28E25EE7E0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51" y="-122859"/>
            <a:ext cx="9595320" cy="6758968"/>
          </a:xfr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FEE8711-AD0F-40C2-9F86-0CF8F99DBE72}"/>
              </a:ext>
            </a:extLst>
          </p:cNvPr>
          <p:cNvSpPr txBox="1"/>
          <p:nvPr/>
        </p:nvSpPr>
        <p:spPr>
          <a:xfrm>
            <a:off x="1245951" y="-110830"/>
            <a:ext cx="1736436" cy="102586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7446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A6367-4368-4A9C-8B1E-FBC26253D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Resolución del caso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D0EC67-D453-4678-B9FB-E9872E85A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4" y="1205949"/>
            <a:ext cx="10877552" cy="5152518"/>
          </a:xfrm>
        </p:spPr>
        <p:txBody>
          <a:bodyPr/>
          <a:lstStyle/>
          <a:p>
            <a:pPr marL="0" indent="0" algn="just">
              <a:buNone/>
            </a:pPr>
            <a:endParaRPr lang="es-ES" sz="25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es-ES" sz="25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es-ES" sz="25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es-ES" sz="3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Diagnóstico: </a:t>
            </a:r>
            <a:r>
              <a:rPr lang="es-ES" sz="30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PANCREATITIS AGUDA</a:t>
            </a:r>
            <a:r>
              <a:rPr lang="es-ES" sz="3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por colelitiasis. </a:t>
            </a:r>
          </a:p>
          <a:p>
            <a:pPr marL="0" indent="0" algn="just">
              <a:buNone/>
            </a:pPr>
            <a:r>
              <a:rPr lang="es-ES" sz="3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TAC: Se observan </a:t>
            </a:r>
            <a:r>
              <a:rPr lang="es-ES" sz="3000" u="sng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alteraciones pancreáticas intrínsecas asociadas con cambios inflamatorios en grasa peripancreática</a:t>
            </a:r>
            <a:r>
              <a:rPr lang="es-ES" sz="3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(clasificado por Anatomía Patológica como pancreatitis aguda grado C de Baltazar). Se observa </a:t>
            </a:r>
            <a:r>
              <a:rPr lang="es-ES" sz="3000" u="sng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colelitiasis vesicular múltiple sobre vesícula parcialmente escleroatrófica</a:t>
            </a:r>
            <a:r>
              <a:rPr lang="es-ES" sz="3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. </a:t>
            </a:r>
          </a:p>
          <a:p>
            <a:pPr marL="0" indent="0">
              <a:buNone/>
            </a:pPr>
            <a:r>
              <a:rPr lang="es-ES" sz="3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Tratamiento: fluidos abundantes y metamizol. </a:t>
            </a:r>
          </a:p>
        </p:txBody>
      </p:sp>
    </p:spTree>
    <p:extLst>
      <p:ext uri="{BB962C8B-B14F-4D97-AF65-F5344CB8AC3E}">
        <p14:creationId xmlns:p14="http://schemas.microsoft.com/office/powerpoint/2010/main" val="1590016748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o">
  <a:themeElements>
    <a:clrScheme name="Metropolitano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TM03457491[[fn=Metrópoli]]</Template>
  <TotalTime>273</TotalTime>
  <Words>289</Words>
  <Application>Microsoft Office PowerPoint</Application>
  <PresentationFormat>Panorámica</PresentationFormat>
  <Paragraphs>31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Metropolitano</vt:lpstr>
      <vt:lpstr>Dx a primera vista Talleres Integrados III</vt:lpstr>
      <vt:lpstr>Presentación Caso</vt:lpstr>
      <vt:lpstr>Presentación Caso</vt:lpstr>
      <vt:lpstr>Presentación de PowerPoint</vt:lpstr>
      <vt:lpstr>Resolución del caso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Talleres Integrados III</dc:title>
  <dc:creator>Alba Gonzalez Lopez</dc:creator>
  <cp:lastModifiedBy>Alba Gonzalez Lopez</cp:lastModifiedBy>
  <cp:revision>17</cp:revision>
  <dcterms:created xsi:type="dcterms:W3CDTF">2019-02-14T18:41:10Z</dcterms:created>
  <dcterms:modified xsi:type="dcterms:W3CDTF">2019-02-27T14:34:41Z</dcterms:modified>
</cp:coreProperties>
</file>