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24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00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56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86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517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06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83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3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00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24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87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6B14CA-6D86-4F53-BE99-9D7162EF5644}" type="datetimeFigureOut">
              <a:rPr lang="es-ES" smtClean="0"/>
              <a:t>22/03/2019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E73F06-1793-465A-A5CA-429B32EC7F5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70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DIAGNÓSTICO POR IMAGEN PMQ DIGESTIVO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20" y="4455620"/>
            <a:ext cx="10426931" cy="1736174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Cristina Martínez Milán</a:t>
            </a:r>
          </a:p>
          <a:p>
            <a:r>
              <a:rPr lang="es-ES" dirty="0" smtClean="0"/>
              <a:t>Talleres integrados iii</a:t>
            </a:r>
          </a:p>
          <a:p>
            <a:r>
              <a:rPr lang="es-ES" dirty="0" smtClean="0"/>
              <a:t>Grupo 11-12</a:t>
            </a:r>
          </a:p>
          <a:p>
            <a:r>
              <a:rPr lang="es-ES" dirty="0" smtClean="0"/>
              <a:t>Aprobado por el doctor Idelfonso </a:t>
            </a:r>
            <a:r>
              <a:rPr lang="es-ES" dirty="0" smtClean="0"/>
              <a:t>mozas (</a:t>
            </a:r>
            <a:r>
              <a:rPr lang="es-ES" dirty="0" err="1" smtClean="0"/>
              <a:t>Hguelda</a:t>
            </a:r>
            <a:r>
              <a:rPr lang="es-ES" dirty="0" smtClean="0"/>
              <a:t>)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434424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PRESENTACIÓN DEL CASO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dirty="0" smtClean="0"/>
              <a:t>Motivo de ingreso : Hombre de 53 años que acude a Urgencias por deposiciones con sangre y </a:t>
            </a:r>
            <a:r>
              <a:rPr lang="es-ES" b="1" dirty="0" err="1" smtClean="0"/>
              <a:t>rectorragia</a:t>
            </a:r>
            <a:r>
              <a:rPr lang="es-ES" dirty="0" smtClean="0"/>
              <a:t> franca, en un número de </a:t>
            </a:r>
            <a:r>
              <a:rPr lang="es-ES" b="1" dirty="0" smtClean="0"/>
              <a:t>10-12 deposiciones al día</a:t>
            </a:r>
            <a:r>
              <a:rPr lang="es-ES" dirty="0" smtClean="0"/>
              <a:t>, </a:t>
            </a:r>
            <a:r>
              <a:rPr lang="es-ES" b="1" dirty="0" smtClean="0"/>
              <a:t>abundantes</a:t>
            </a:r>
            <a:r>
              <a:rPr lang="es-ES" dirty="0" smtClean="0"/>
              <a:t> y </a:t>
            </a:r>
            <a:r>
              <a:rPr lang="es-ES" b="1" dirty="0" smtClean="0"/>
              <a:t>líquidas</a:t>
            </a:r>
            <a:r>
              <a:rPr lang="es-ES" dirty="0" smtClean="0"/>
              <a:t>. Refiere dolor abdominal, especialmente en hipogastrio, con urgencia y </a:t>
            </a:r>
            <a:r>
              <a:rPr lang="es-ES" b="1" dirty="0" smtClean="0"/>
              <a:t>tenesmo</a:t>
            </a:r>
            <a:r>
              <a:rPr lang="es-ES" dirty="0" smtClean="0"/>
              <a:t>. Dolor </a:t>
            </a:r>
            <a:r>
              <a:rPr lang="es-ES" dirty="0" err="1" smtClean="0"/>
              <a:t>postpandrial</a:t>
            </a:r>
            <a:r>
              <a:rPr lang="es-E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Exploración física</a:t>
            </a:r>
            <a:r>
              <a:rPr lang="es-ES" dirty="0" smtClean="0"/>
              <a:t>: Afebril. Abdomen:  RHA+, blando, </a:t>
            </a:r>
            <a:r>
              <a:rPr lang="es-ES" dirty="0" err="1" smtClean="0"/>
              <a:t>depresible</a:t>
            </a:r>
            <a:r>
              <a:rPr lang="es-ES" dirty="0" smtClean="0"/>
              <a:t>, </a:t>
            </a:r>
            <a:r>
              <a:rPr lang="es-ES" b="1" dirty="0" smtClean="0"/>
              <a:t>doloroso a la palpación profunda a lo largo del marco cólico</a:t>
            </a:r>
            <a:r>
              <a:rPr lang="es-ES" dirty="0" smtClean="0"/>
              <a:t>, no irritación peritoneal. No se palpan masas ni </a:t>
            </a:r>
            <a:r>
              <a:rPr lang="es-ES" dirty="0" err="1" smtClean="0"/>
              <a:t>organomegalias</a:t>
            </a:r>
            <a:r>
              <a:rPr lang="es-ES" dirty="0" smtClean="0"/>
              <a:t>. </a:t>
            </a:r>
          </a:p>
          <a:p>
            <a:r>
              <a:rPr lang="es-ES" dirty="0" smtClean="0"/>
              <a:t>Resto de exploración normal.</a:t>
            </a: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Pruebas complementarias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dirty="0" smtClean="0"/>
              <a:t>AS : </a:t>
            </a:r>
            <a:r>
              <a:rPr lang="es-ES" b="1" dirty="0" smtClean="0"/>
              <a:t>PCR 56 </a:t>
            </a:r>
            <a:r>
              <a:rPr lang="es-ES" dirty="0" smtClean="0"/>
              <a:t>Albúmina 4,1 ; </a:t>
            </a:r>
            <a:r>
              <a:rPr lang="es-ES" dirty="0" err="1" smtClean="0"/>
              <a:t>Hb</a:t>
            </a:r>
            <a:r>
              <a:rPr lang="es-ES" dirty="0" smtClean="0"/>
              <a:t> : 13,2 ; leucocitos 6900 ; </a:t>
            </a:r>
            <a:r>
              <a:rPr lang="es-ES" dirty="0" err="1" smtClean="0"/>
              <a:t>ptas</a:t>
            </a:r>
            <a:r>
              <a:rPr lang="es-ES" dirty="0" smtClean="0"/>
              <a:t> totales: 6,3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 err="1" smtClean="0"/>
              <a:t>Calprotectina</a:t>
            </a:r>
            <a:r>
              <a:rPr lang="es-ES" b="1" dirty="0" smtClean="0"/>
              <a:t> fecal: 1233 mg/kg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Coprocultivo: negativo.</a:t>
            </a:r>
          </a:p>
        </p:txBody>
      </p:sp>
    </p:spTree>
    <p:extLst>
      <p:ext uri="{BB962C8B-B14F-4D97-AF65-F5344CB8AC3E}">
        <p14:creationId xmlns:p14="http://schemas.microsoft.com/office/powerpoint/2010/main" val="62377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IMAGEN</a:t>
            </a:r>
            <a:endParaRPr lang="es-ES" dirty="0"/>
          </a:p>
        </p:txBody>
      </p:sp>
      <p:pic>
        <p:nvPicPr>
          <p:cNvPr id="1026" name="Picture 2" descr="https://lh3.googleusercontent.com/0jkVoPeIWtUWtHseoPwBocC5RFbeAfAaM9zhHfO8FfOEfLfVKZKBR5-YfuanYHZA15_fSSQsSLm5G_Xyl25SRJV7mUwBEUsa4Jz5HwA1h_4EOm1vDDXrk4whHJkWsYjNQPqEMbyg8M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4611" r="-2000" b="35023"/>
          <a:stretch/>
        </p:blipFill>
        <p:spPr bwMode="auto">
          <a:xfrm>
            <a:off x="4025463" y="1737360"/>
            <a:ext cx="5339255" cy="468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935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RESOLUCIÓN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Radiografía simple de </a:t>
            </a:r>
            <a:r>
              <a:rPr lang="es-ES" dirty="0" smtClean="0"/>
              <a:t>abdomen </a:t>
            </a:r>
            <a:r>
              <a:rPr lang="es-ES" dirty="0" smtClean="0"/>
              <a:t>:</a:t>
            </a:r>
            <a:r>
              <a:rPr lang="es-ES" dirty="0" smtClean="0"/>
              <a:t> </a:t>
            </a:r>
            <a:r>
              <a:rPr lang="es-ES" dirty="0"/>
              <a:t>Severa dilatación del colon transverso y del colon </a:t>
            </a:r>
            <a:r>
              <a:rPr lang="es-ES" dirty="0" err="1"/>
              <a:t>sigmoide</a:t>
            </a:r>
            <a:r>
              <a:rPr lang="es-ES" dirty="0"/>
              <a:t> P</a:t>
            </a:r>
            <a:r>
              <a:rPr lang="es-ES" dirty="0" smtClean="0"/>
              <a:t>érdida </a:t>
            </a:r>
            <a:r>
              <a:rPr lang="es-ES" dirty="0" smtClean="0"/>
              <a:t>de </a:t>
            </a:r>
            <a:r>
              <a:rPr lang="es-ES" dirty="0" err="1" smtClean="0"/>
              <a:t>haustras</a:t>
            </a:r>
            <a:r>
              <a:rPr lang="es-ES" dirty="0" smtClean="0"/>
              <a:t>. </a:t>
            </a:r>
            <a:r>
              <a:rPr lang="es-ES" dirty="0" smtClean="0"/>
              <a:t>Compatible con una colitis ulcerosa severa avanzada, en brote grave.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Colonoscopia: se exploran hasta 40 cm del margen anal. La mucosa del tramo explorado está muy </a:t>
            </a:r>
            <a:r>
              <a:rPr lang="es-ES" b="1" dirty="0" smtClean="0"/>
              <a:t>eritematosa</a:t>
            </a:r>
            <a:r>
              <a:rPr lang="es-ES" dirty="0" smtClean="0"/>
              <a:t>, </a:t>
            </a:r>
            <a:r>
              <a:rPr lang="es-ES" b="1" dirty="0" smtClean="0"/>
              <a:t>granular</a:t>
            </a:r>
            <a:r>
              <a:rPr lang="es-ES" dirty="0" smtClean="0"/>
              <a:t> con múltiples </a:t>
            </a:r>
            <a:r>
              <a:rPr lang="es-ES" b="1" dirty="0" smtClean="0"/>
              <a:t>úlceras</a:t>
            </a:r>
            <a:r>
              <a:rPr lang="es-ES" dirty="0" smtClean="0"/>
              <a:t> profundas</a:t>
            </a:r>
            <a:r>
              <a:rPr lang="es-ES" b="1" dirty="0" smtClean="0"/>
              <a:t>. Pérdida del patrón vascular</a:t>
            </a:r>
            <a:r>
              <a:rPr lang="es-ES" dirty="0" smtClean="0"/>
              <a:t>. Con algunos restos hemáticos coagulados. UCEIS 6 ( patrón vascular 2 Hemorragia 1 Erosiones y úlceras 3).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JUICIO DIAGNÓSTICO : </a:t>
            </a:r>
            <a:r>
              <a:rPr lang="es-ES" b="1" dirty="0" smtClean="0"/>
              <a:t>COLITIS ULCEROSA ACTIVA GRAVE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359839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235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Retrospección</vt:lpstr>
      <vt:lpstr>DIAGNÓSTICO POR IMAGEN PMQ DIGESTIVO</vt:lpstr>
      <vt:lpstr>PRESENTACIÓN DEL CASO</vt:lpstr>
      <vt:lpstr>IMAGEN</vt:lpstr>
      <vt:lpstr>RESOLUCIÓN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POR IMAGEN PMQ DIGESTIVO</dc:title>
  <dc:creator>2alu</dc:creator>
  <cp:lastModifiedBy>2alu</cp:lastModifiedBy>
  <cp:revision>8</cp:revision>
  <dcterms:created xsi:type="dcterms:W3CDTF">2019-03-15T10:18:44Z</dcterms:created>
  <dcterms:modified xsi:type="dcterms:W3CDTF">2019-03-22T16:26:26Z</dcterms:modified>
</cp:coreProperties>
</file>