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21"/>
    <p:restoredTop sz="94636"/>
  </p:normalViewPr>
  <p:slideViewPr>
    <p:cSldViewPr snapToGrid="0" snapToObjects="1">
      <p:cViewPr varScale="1">
        <p:scale>
          <a:sx n="62" d="100"/>
          <a:sy n="62" d="100"/>
        </p:scale>
        <p:origin x="208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accent2"/>
          </a:solid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6D17FF7-EE9D-744A-ADA9-DF0379AD69CB}" type="datetimeFigureOut">
              <a:rPr lang="es-ES_tradnl" smtClean="0"/>
              <a:t>5/3/19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D6B6AE8-4878-6846-B460-4962046B4922}" type="slidenum">
              <a:rPr lang="es-ES_tradnl" smtClean="0"/>
              <a:t>‹Nr.›</a:t>
            </a:fld>
            <a:endParaRPr lang="es-ES_tradn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388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12800" y="-196088"/>
            <a:ext cx="10058400" cy="3566160"/>
          </a:xfrm>
        </p:spPr>
        <p:txBody>
          <a:bodyPr>
            <a:normAutofit/>
          </a:bodyPr>
          <a:lstStyle/>
          <a:p>
            <a:r>
              <a:rPr lang="es-ES_tradnl" sz="7200" dirty="0" smtClean="0">
                <a:latin typeface="Candara" charset="0"/>
                <a:ea typeface="Candara" charset="0"/>
                <a:cs typeface="Candara" charset="0"/>
              </a:rPr>
              <a:t>Diagnóstico a primera vista: neumología</a:t>
            </a:r>
            <a:endParaRPr lang="es-ES_tradnl" sz="7200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843580"/>
          </a:xfrm>
        </p:spPr>
        <p:txBody>
          <a:bodyPr>
            <a:normAutofit/>
          </a:bodyPr>
          <a:lstStyle/>
          <a:p>
            <a:r>
              <a:rPr lang="es-ES_tradnl" sz="1800" dirty="0" err="1"/>
              <a:t>Victòria</a:t>
            </a:r>
            <a:r>
              <a:rPr lang="es-ES_tradnl" sz="1800" dirty="0"/>
              <a:t> felices </a:t>
            </a:r>
            <a:r>
              <a:rPr lang="es-ES_tradnl" sz="1800" dirty="0" err="1"/>
              <a:t>agulló</a:t>
            </a:r>
            <a:endParaRPr lang="es-ES_tradnl" sz="1800" dirty="0"/>
          </a:p>
          <a:p>
            <a:r>
              <a:rPr lang="es-ES_tradnl" sz="1800" dirty="0"/>
              <a:t>Curso 2018/19</a:t>
            </a:r>
          </a:p>
          <a:p>
            <a:r>
              <a:rPr lang="es-ES_tradnl" sz="1800" dirty="0"/>
              <a:t>Talleres integrados iii</a:t>
            </a:r>
          </a:p>
          <a:p>
            <a:r>
              <a:rPr lang="es-ES_tradnl" sz="1800" dirty="0"/>
              <a:t>Aprobado por </a:t>
            </a:r>
            <a:r>
              <a:rPr lang="es-ES_tradnl" sz="1800" dirty="0" err="1"/>
              <a:t>dra.padilla</a:t>
            </a:r>
            <a:r>
              <a:rPr lang="es-ES_tradnl" sz="1800" dirty="0"/>
              <a:t> navas (</a:t>
            </a:r>
            <a:r>
              <a:rPr lang="es-ES_tradnl" sz="1800" dirty="0" err="1"/>
              <a:t>hgue</a:t>
            </a:r>
            <a:r>
              <a:rPr lang="es-ES_tradnl" sz="1800" dirty="0"/>
              <a:t>)</a:t>
            </a:r>
          </a:p>
          <a:p>
            <a:endParaRPr lang="es-ES_tradnl" sz="1800" dirty="0"/>
          </a:p>
        </p:txBody>
      </p:sp>
    </p:spTree>
    <p:extLst>
      <p:ext uri="{BB962C8B-B14F-4D97-AF65-F5344CB8AC3E}">
        <p14:creationId xmlns:p14="http://schemas.microsoft.com/office/powerpoint/2010/main" val="115267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-115178"/>
            <a:ext cx="10058400" cy="1450757"/>
          </a:xfrm>
        </p:spPr>
        <p:txBody>
          <a:bodyPr/>
          <a:lstStyle/>
          <a:p>
            <a:r>
              <a:rPr lang="es-ES_tradnl" dirty="0" smtClean="0">
                <a:latin typeface="Candara" charset="0"/>
                <a:ea typeface="Candara" charset="0"/>
                <a:cs typeface="Candara" charset="0"/>
              </a:rPr>
              <a:t>Resumen del caso:</a:t>
            </a:r>
            <a:endParaRPr lang="es-ES_tradnl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870364"/>
            <a:ext cx="10058400" cy="399873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v"/>
            </a:pPr>
            <a:r>
              <a:rPr lang="es-ES_tradnl" dirty="0"/>
              <a:t>Varón de </a:t>
            </a:r>
            <a:r>
              <a:rPr lang="es-ES_tradnl" dirty="0" smtClean="0"/>
              <a:t>48 </a:t>
            </a:r>
            <a:r>
              <a:rPr lang="es-ES_tradnl" dirty="0"/>
              <a:t>años </a:t>
            </a:r>
            <a:r>
              <a:rPr lang="es-ES_tradnl" dirty="0" smtClean="0"/>
              <a:t>de edad que acude a urgencias por disnea desde esa misma mañana asociada a dolor tipo pleurítico en hemitórax izquierdo que empeora con los movimientos. Hace 4 días fue intervenido de varices en EEII y desde entonces ha estado en reposo en tratamiento con HBPM a dosis profilácticas y niega el olvido de ninguna dosis. No otra sintomatología acompañante. </a:t>
            </a:r>
          </a:p>
          <a:p>
            <a:pPr>
              <a:buFont typeface="Wingdings" charset="2"/>
              <a:buChar char="v"/>
            </a:pPr>
            <a:r>
              <a:rPr lang="es-ES_tradnl" dirty="0" smtClean="0"/>
              <a:t>No </a:t>
            </a:r>
            <a:r>
              <a:rPr lang="es-ES_tradnl" dirty="0"/>
              <a:t>RAM. HTA. No DM. No DLP</a:t>
            </a:r>
            <a:r>
              <a:rPr lang="es-ES_tradnl" dirty="0" smtClean="0"/>
              <a:t>. Exfumador hace años. No hábitos tóxicos. </a:t>
            </a:r>
            <a:endParaRPr lang="es-ES_tradnl" dirty="0"/>
          </a:p>
          <a:p>
            <a:pPr>
              <a:buFont typeface="Wingdings" charset="2"/>
              <a:buChar char="v"/>
            </a:pPr>
            <a:r>
              <a:rPr lang="es-ES_tradnl" dirty="0" err="1" smtClean="0"/>
              <a:t>IQx</a:t>
            </a:r>
            <a:r>
              <a:rPr lang="es-ES_tradnl" dirty="0" smtClean="0"/>
              <a:t>: </a:t>
            </a:r>
            <a:r>
              <a:rPr lang="es-ES_tradnl" dirty="0" err="1" smtClean="0"/>
              <a:t>hernioplastia</a:t>
            </a:r>
            <a:r>
              <a:rPr lang="es-ES_tradnl" dirty="0" smtClean="0"/>
              <a:t>, </a:t>
            </a:r>
            <a:r>
              <a:rPr lang="es-ES_tradnl" dirty="0" err="1"/>
              <a:t>s</a:t>
            </a:r>
            <a:r>
              <a:rPr lang="es-ES_tradnl" dirty="0" err="1" smtClean="0"/>
              <a:t>afenectomía</a:t>
            </a:r>
            <a:r>
              <a:rPr lang="es-ES_tradnl" dirty="0" smtClean="0"/>
              <a:t> interna izquierda y </a:t>
            </a:r>
            <a:r>
              <a:rPr lang="es-ES_tradnl" dirty="0" err="1" smtClean="0"/>
              <a:t>fleboextracción</a:t>
            </a:r>
            <a:r>
              <a:rPr lang="es-ES_tradnl" dirty="0" smtClean="0"/>
              <a:t> de ramas y paquetes varicosos en MII. No refiere tratamiento habitual. </a:t>
            </a:r>
            <a:endParaRPr lang="es-ES_tradnl" dirty="0"/>
          </a:p>
          <a:p>
            <a:pPr>
              <a:buFont typeface="Wingdings" charset="2"/>
              <a:buChar char="v"/>
            </a:pPr>
            <a:r>
              <a:rPr lang="es-ES_tradnl" dirty="0" err="1" smtClean="0"/>
              <a:t>Tª</a:t>
            </a:r>
            <a:r>
              <a:rPr lang="es-ES_tradnl" dirty="0" smtClean="0"/>
              <a:t>: 37º C, </a:t>
            </a:r>
            <a:r>
              <a:rPr lang="es-ES_tradnl" dirty="0"/>
              <a:t>TA: </a:t>
            </a:r>
            <a:r>
              <a:rPr lang="es-ES_tradnl" dirty="0" smtClean="0"/>
              <a:t>148/99, FC: 109 </a:t>
            </a:r>
            <a:r>
              <a:rPr lang="es-ES_tradnl" dirty="0" err="1"/>
              <a:t>lpm</a:t>
            </a:r>
            <a:r>
              <a:rPr lang="es-ES_tradnl" dirty="0"/>
              <a:t>, </a:t>
            </a:r>
            <a:r>
              <a:rPr lang="es-ES_tradnl" dirty="0" err="1"/>
              <a:t>Sat</a:t>
            </a:r>
            <a:r>
              <a:rPr lang="es-ES_tradnl" dirty="0"/>
              <a:t>. O2</a:t>
            </a:r>
            <a:r>
              <a:rPr lang="es-ES_tradnl" dirty="0" smtClean="0"/>
              <a:t>: 97%, FR: 42 rpm.</a:t>
            </a:r>
            <a:endParaRPr lang="es-ES_tradnl" dirty="0"/>
          </a:p>
          <a:p>
            <a:pPr>
              <a:buFont typeface="Wingdings" charset="2"/>
              <a:buChar char="v"/>
            </a:pPr>
            <a:r>
              <a:rPr lang="es-ES_tradnl" dirty="0" smtClean="0"/>
              <a:t>Regular </a:t>
            </a:r>
            <a:r>
              <a:rPr lang="es-ES_tradnl" dirty="0"/>
              <a:t>estado general. NN,NH. C y O. </a:t>
            </a:r>
          </a:p>
          <a:p>
            <a:pPr>
              <a:buFont typeface="Wingdings" charset="2"/>
              <a:buChar char="v"/>
            </a:pPr>
            <a:r>
              <a:rPr lang="es-ES_tradnl" dirty="0" smtClean="0"/>
              <a:t>AC: rítmica y acelerada.  </a:t>
            </a:r>
            <a:endParaRPr lang="es-ES_tradnl" dirty="0"/>
          </a:p>
          <a:p>
            <a:pPr>
              <a:buFont typeface="Wingdings" charset="2"/>
              <a:buChar char="v"/>
            </a:pPr>
            <a:r>
              <a:rPr lang="es-ES_tradnl" dirty="0" smtClean="0"/>
              <a:t>AP:MVC. No ruidos patológicos, no áreas de </a:t>
            </a:r>
            <a:r>
              <a:rPr lang="es-ES_tradnl" dirty="0" err="1" smtClean="0"/>
              <a:t>hipofonesis</a:t>
            </a:r>
            <a:r>
              <a:rPr lang="es-ES_tradnl" dirty="0" smtClean="0"/>
              <a:t>. </a:t>
            </a:r>
          </a:p>
          <a:p>
            <a:pPr>
              <a:buFont typeface="Wingdings" charset="2"/>
              <a:buChar char="v"/>
            </a:pPr>
            <a:r>
              <a:rPr lang="es-ES_tradnl" dirty="0" smtClean="0"/>
              <a:t>ABD: anodino. </a:t>
            </a:r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3936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v"/>
            </a:pPr>
            <a:r>
              <a:rPr lang="es-ES_tradnl" dirty="0" smtClean="0"/>
              <a:t> EEII: MID: no edemas, no signos de TVP. MII: vendaje compresivo desde tercio proximal del muslo hasta el </a:t>
            </a:r>
            <a:r>
              <a:rPr lang="es-ES_tradnl" dirty="0" err="1" smtClean="0"/>
              <a:t>antepié</a:t>
            </a:r>
            <a:r>
              <a:rPr lang="es-ES_tradnl" dirty="0" smtClean="0"/>
              <a:t> con dedos libres. No impresiona de dolor. No aumento de eritema, calor local ni edema en zona distal con movilidad y sensibilidad conservada. </a:t>
            </a:r>
          </a:p>
          <a:p>
            <a:pPr>
              <a:buFont typeface="Wingdings" charset="2"/>
              <a:buChar char="v"/>
            </a:pPr>
            <a:r>
              <a:rPr lang="es-ES_tradnl" dirty="0" smtClean="0"/>
              <a:t>Sistema de puntuación de Wells: 3 puntos (probabilidad intermedia).</a:t>
            </a:r>
          </a:p>
          <a:p>
            <a:pPr>
              <a:buFont typeface="Wingdings" charset="2"/>
              <a:buChar char="v"/>
            </a:pPr>
            <a:r>
              <a:rPr lang="es-ES_tradnl" dirty="0" smtClean="0"/>
              <a:t>PRUEBAS COMPLEMENTARIAS:</a:t>
            </a:r>
            <a:endParaRPr lang="es-ES_tradnl" dirty="0"/>
          </a:p>
          <a:p>
            <a:pPr>
              <a:buFont typeface="Arial" charset="0"/>
              <a:buChar char="•"/>
            </a:pPr>
            <a:r>
              <a:rPr lang="es-ES_tradnl" dirty="0" smtClean="0"/>
              <a:t>AS: PCR: 76,6 MG/L, Urea 22 mg/</a:t>
            </a:r>
            <a:r>
              <a:rPr lang="es-ES_tradnl" dirty="0" err="1" smtClean="0"/>
              <a:t>dL</a:t>
            </a:r>
            <a:r>
              <a:rPr lang="es-ES_tradnl" dirty="0" smtClean="0"/>
              <a:t>, Creatinina 0’80 mg/</a:t>
            </a:r>
            <a:r>
              <a:rPr lang="es-ES_tradnl" dirty="0" err="1" smtClean="0"/>
              <a:t>dL</a:t>
            </a:r>
            <a:r>
              <a:rPr lang="es-ES_tradnl" dirty="0" smtClean="0"/>
              <a:t>, CK 55 U/L.</a:t>
            </a:r>
          </a:p>
          <a:p>
            <a:pPr>
              <a:buFont typeface="Arial" charset="0"/>
              <a:buChar char="•"/>
            </a:pPr>
            <a:r>
              <a:rPr lang="es-ES_tradnl" dirty="0" smtClean="0"/>
              <a:t>Gasometría Arterial:  pH:7’53, pCO2: 39,9, pO2: 72,7 Bicarbonato: 26 </a:t>
            </a:r>
            <a:r>
              <a:rPr lang="es-ES_tradnl" dirty="0" err="1" smtClean="0"/>
              <a:t>mmol</a:t>
            </a:r>
            <a:r>
              <a:rPr lang="es-ES_tradnl" dirty="0" smtClean="0"/>
              <a:t>/L</a:t>
            </a:r>
          </a:p>
          <a:p>
            <a:pPr>
              <a:buFont typeface="Arial" charset="0"/>
              <a:buChar char="•"/>
            </a:pPr>
            <a:r>
              <a:rPr lang="es-ES_tradnl" dirty="0" smtClean="0"/>
              <a:t>Leucocitos 13000,  neutrófilos 87%. </a:t>
            </a:r>
          </a:p>
          <a:p>
            <a:pPr>
              <a:buFont typeface="Arial" charset="0"/>
              <a:buChar char="•"/>
            </a:pPr>
            <a:r>
              <a:rPr lang="es-ES_tradnl" dirty="0" smtClean="0"/>
              <a:t>RX TÓRAX: ICT&gt;0’5. Presencia de consolidación en base izquierda.</a:t>
            </a:r>
          </a:p>
          <a:p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189868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latin typeface="Candara" charset="0"/>
                <a:ea typeface="Candara" charset="0"/>
                <a:cs typeface="Candara" charset="0"/>
              </a:rPr>
              <a:t>ANGIOTC:</a:t>
            </a:r>
            <a:endParaRPr lang="es-ES_tradnl" dirty="0">
              <a:latin typeface="Candara" charset="0"/>
              <a:ea typeface="Candara" charset="0"/>
              <a:cs typeface="Candara" charset="0"/>
            </a:endParaRPr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53" y="1887827"/>
            <a:ext cx="4567929" cy="4022725"/>
          </a:xfr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5081" y="1887827"/>
            <a:ext cx="4409901" cy="425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2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latin typeface="Candara" charset="0"/>
                <a:ea typeface="Candara" charset="0"/>
                <a:cs typeface="Candara" charset="0"/>
              </a:rPr>
              <a:t>ANGIOTC:</a:t>
            </a:r>
            <a:endParaRPr lang="es-ES_tradnl" dirty="0">
              <a:latin typeface="Candara" charset="0"/>
              <a:ea typeface="Candara" charset="0"/>
              <a:cs typeface="Candara" charset="0"/>
            </a:endParaRP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202" y="1737360"/>
            <a:ext cx="5142233" cy="4434797"/>
          </a:xfrm>
        </p:spPr>
      </p:pic>
    </p:spTree>
    <p:extLst>
      <p:ext uri="{BB962C8B-B14F-4D97-AF65-F5344CB8AC3E}">
        <p14:creationId xmlns:p14="http://schemas.microsoft.com/office/powerpoint/2010/main" val="68806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>
                <a:latin typeface="Candara" charset="0"/>
                <a:ea typeface="Candara" charset="0"/>
                <a:cs typeface="Candara" charset="0"/>
              </a:rPr>
              <a:t>Resolución:</a:t>
            </a:r>
            <a:endParaRPr lang="es-ES_tradnl" dirty="0">
              <a:latin typeface="Candara" charset="0"/>
              <a:ea typeface="Candara" charset="0"/>
              <a:cs typeface="Candara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v"/>
            </a:pPr>
            <a:endParaRPr lang="es-ES_tradnl" dirty="0" smtClean="0"/>
          </a:p>
          <a:p>
            <a:pPr>
              <a:buFont typeface="Wingdings" charset="2"/>
              <a:buChar char="v"/>
            </a:pPr>
            <a:r>
              <a:rPr lang="es-ES_tradnl" sz="2400" dirty="0" smtClean="0"/>
              <a:t>Defectos de depleción bilaterales en arterias segmentarias de ambos lóbulos inferiores, con aumento del calibre de estos vasos, en relación con TEP agudo. </a:t>
            </a:r>
          </a:p>
          <a:p>
            <a:pPr>
              <a:buFont typeface="Wingdings" charset="2"/>
              <a:buChar char="v"/>
            </a:pPr>
            <a:endParaRPr lang="es-ES_tradnl" sz="2400" dirty="0"/>
          </a:p>
          <a:p>
            <a:pPr>
              <a:buFont typeface="Wingdings" charset="2"/>
              <a:buChar char="v"/>
            </a:pPr>
            <a:endParaRPr lang="es-ES_tradnl" sz="2400" dirty="0" smtClean="0"/>
          </a:p>
          <a:p>
            <a:pPr>
              <a:buFont typeface="Wingdings" charset="2"/>
              <a:buChar char="v"/>
            </a:pPr>
            <a:r>
              <a:rPr lang="es-ES_tradnl" sz="2400" dirty="0" smtClean="0"/>
              <a:t>DIAGNÓSTICO</a:t>
            </a:r>
            <a:r>
              <a:rPr lang="es-ES_tradnl" sz="2400" smtClean="0"/>
              <a:t>: TEP </a:t>
            </a:r>
            <a:r>
              <a:rPr lang="es-ES_tradnl" sz="2400" dirty="0" smtClean="0"/>
              <a:t>agudo en arterias segmentarias de ambos lóbulos inferiores. 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33841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352</Words>
  <Application>Microsoft Macintosh PowerPoint</Application>
  <PresentationFormat>Panorámica</PresentationFormat>
  <Paragraphs>29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Calibri</vt:lpstr>
      <vt:lpstr>Calibri Light</vt:lpstr>
      <vt:lpstr>Candara</vt:lpstr>
      <vt:lpstr>Wingdings</vt:lpstr>
      <vt:lpstr>Arial</vt:lpstr>
      <vt:lpstr>Retrospección</vt:lpstr>
      <vt:lpstr>Diagnóstico a primera vista: neumología</vt:lpstr>
      <vt:lpstr>Resumen del caso:</vt:lpstr>
      <vt:lpstr>Presentación de PowerPoint</vt:lpstr>
      <vt:lpstr>ANGIOTC:</vt:lpstr>
      <vt:lpstr>ANGIOTC:</vt:lpstr>
      <vt:lpstr>Resolución: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Diagnóstico a primera vista: neumología</dc:title>
  <dc:creator>Felices Agullo, Victoria</dc:creator>
  <cp:lastModifiedBy>Felices Agullo, Victoria</cp:lastModifiedBy>
  <cp:revision>4</cp:revision>
  <dcterms:created xsi:type="dcterms:W3CDTF">2019-03-05T15:25:59Z</dcterms:created>
  <dcterms:modified xsi:type="dcterms:W3CDTF">2019-03-05T15:56:11Z</dcterms:modified>
</cp:coreProperties>
</file>