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Default Extension="jpg" ContentType="image/jp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097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0" y="1577340"/>
            <a:ext cx="82296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Relationship Id="rId3" Type="http://schemas.openxmlformats.org/officeDocument/2006/relationships/image" Target="../media/image2.jp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0" Type="http://schemas.openxmlformats.org/officeDocument/2006/relationships/image" Target="../media/image9.jp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0.jp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1.jpg"/><Relationship Id="rId3" Type="http://schemas.openxmlformats.org/officeDocument/2006/relationships/image" Target="../media/image12.jp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3.jpg"/><Relationship Id="rId3" Type="http://schemas.openxmlformats.org/officeDocument/2006/relationships/image" Target="../media/image14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732269" y="0"/>
            <a:ext cx="2411729" cy="469036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0" y="0"/>
            <a:ext cx="6876288" cy="469036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763773" y="5943091"/>
            <a:ext cx="3472815" cy="574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19177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Arial Black"/>
                <a:cs typeface="Arial Black"/>
              </a:rPr>
              <a:t>Hospital general de </a:t>
            </a:r>
            <a:r>
              <a:rPr dirty="0" sz="1800" spc="-5">
                <a:latin typeface="Arial Black"/>
                <a:cs typeface="Arial Black"/>
              </a:rPr>
              <a:t>Elda  </a:t>
            </a:r>
            <a:r>
              <a:rPr dirty="0" sz="1800" spc="-10">
                <a:latin typeface="Arial Black"/>
                <a:cs typeface="Arial Black"/>
              </a:rPr>
              <a:t>Talleres </a:t>
            </a:r>
            <a:r>
              <a:rPr dirty="0" sz="1800" spc="10">
                <a:latin typeface="Arial Black"/>
                <a:cs typeface="Arial Black"/>
              </a:rPr>
              <a:t>integrados</a:t>
            </a:r>
            <a:r>
              <a:rPr dirty="0" sz="1800" spc="-60">
                <a:latin typeface="Arial Black"/>
                <a:cs typeface="Arial Black"/>
              </a:rPr>
              <a:t> </a:t>
            </a:r>
            <a:r>
              <a:rPr dirty="0" sz="1800" spc="-5">
                <a:latin typeface="Arial Black"/>
                <a:cs typeface="Arial Black"/>
              </a:rPr>
              <a:t>III-UMH</a:t>
            </a:r>
            <a:endParaRPr sz="1800">
              <a:latin typeface="Arial Black"/>
              <a:cs typeface="Arial Black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000500" y="1456944"/>
            <a:ext cx="5143500" cy="123443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8616695" y="1456944"/>
            <a:ext cx="527303" cy="123443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081271" y="2112264"/>
            <a:ext cx="5009387" cy="123443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8346947" y="2112264"/>
            <a:ext cx="797051" cy="123443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388992" y="1671066"/>
            <a:ext cx="4393438" cy="51879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469765" y="2326385"/>
            <a:ext cx="4260469" cy="51879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6535039" y="6264960"/>
            <a:ext cx="252539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Arial Black"/>
                <a:cs typeface="Arial Black"/>
              </a:rPr>
              <a:t>Andrea </a:t>
            </a:r>
            <a:r>
              <a:rPr dirty="0" sz="1600">
                <a:latin typeface="Arial Black"/>
                <a:cs typeface="Arial Black"/>
              </a:rPr>
              <a:t>Marco</a:t>
            </a:r>
            <a:r>
              <a:rPr dirty="0" sz="1600" spc="-45">
                <a:latin typeface="Arial Black"/>
                <a:cs typeface="Arial Black"/>
              </a:rPr>
              <a:t> </a:t>
            </a:r>
            <a:r>
              <a:rPr dirty="0" sz="1600">
                <a:latin typeface="Arial Black"/>
                <a:cs typeface="Arial Black"/>
              </a:rPr>
              <a:t>Miralles</a:t>
            </a:r>
            <a:endParaRPr sz="1600">
              <a:latin typeface="Arial Black"/>
              <a:cs typeface="Arial Black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94398" y="5908925"/>
            <a:ext cx="2073402" cy="787873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23532" y="1332102"/>
            <a:ext cx="8569325" cy="3970654"/>
          </a:xfrm>
          <a:custGeom>
            <a:avLst/>
            <a:gdLst/>
            <a:ahLst/>
            <a:cxnLst/>
            <a:rect l="l" t="t" r="r" b="b"/>
            <a:pathLst>
              <a:path w="8569325" h="3970654">
                <a:moveTo>
                  <a:pt x="0" y="3970274"/>
                </a:moveTo>
                <a:lnTo>
                  <a:pt x="8568944" y="3970274"/>
                </a:lnTo>
                <a:lnTo>
                  <a:pt x="8568944" y="0"/>
                </a:lnTo>
                <a:lnTo>
                  <a:pt x="0" y="0"/>
                </a:lnTo>
                <a:lnTo>
                  <a:pt x="0" y="3970274"/>
                </a:lnTo>
                <a:close/>
              </a:path>
            </a:pathLst>
          </a:custGeom>
          <a:ln w="57149">
            <a:solidFill>
              <a:srgbClr val="C0504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402437" y="1343990"/>
            <a:ext cx="7879080" cy="386651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99085" indent="-286385">
              <a:lnSpc>
                <a:spcPct val="100000"/>
              </a:lnSpc>
              <a:spcBef>
                <a:spcPts val="95"/>
              </a:spcBef>
              <a:buFont typeface="Trebuchet MS"/>
              <a:buChar char="‐"/>
              <a:tabLst>
                <a:tab pos="299085" algn="l"/>
                <a:tab pos="299720" algn="l"/>
                <a:tab pos="2116455" algn="l"/>
              </a:tabLst>
            </a:pPr>
            <a:r>
              <a:rPr dirty="0" sz="2800" spc="-10">
                <a:latin typeface="Arial Black"/>
                <a:cs typeface="Arial Black"/>
              </a:rPr>
              <a:t>Glucosa	</a:t>
            </a:r>
            <a:r>
              <a:rPr dirty="0" sz="2800" spc="-5">
                <a:latin typeface="Arial Black"/>
                <a:cs typeface="Arial Black"/>
              </a:rPr>
              <a:t>83</a:t>
            </a:r>
            <a:r>
              <a:rPr dirty="0" sz="2800" spc="-20">
                <a:latin typeface="Arial Black"/>
                <a:cs typeface="Arial Black"/>
              </a:rPr>
              <a:t> </a:t>
            </a:r>
            <a:r>
              <a:rPr dirty="0" sz="2800" spc="-5">
                <a:latin typeface="Arial Black"/>
                <a:cs typeface="Arial Black"/>
              </a:rPr>
              <a:t>mg/dl</a:t>
            </a:r>
            <a:endParaRPr sz="2800">
              <a:latin typeface="Arial Black"/>
              <a:cs typeface="Arial Black"/>
            </a:endParaRPr>
          </a:p>
          <a:p>
            <a:pPr marL="299085" indent="-286385">
              <a:lnSpc>
                <a:spcPct val="100000"/>
              </a:lnSpc>
              <a:buFont typeface="Trebuchet MS"/>
              <a:buChar char="‐"/>
              <a:tabLst>
                <a:tab pos="299085" algn="l"/>
                <a:tab pos="299720" algn="l"/>
              </a:tabLst>
            </a:pPr>
            <a:r>
              <a:rPr dirty="0" sz="2800" spc="-5">
                <a:latin typeface="Arial Black"/>
                <a:cs typeface="Arial Black"/>
              </a:rPr>
              <a:t>Creatinina 1,13</a:t>
            </a:r>
            <a:r>
              <a:rPr dirty="0" sz="2800" spc="25">
                <a:latin typeface="Arial Black"/>
                <a:cs typeface="Arial Black"/>
              </a:rPr>
              <a:t> </a:t>
            </a:r>
            <a:r>
              <a:rPr dirty="0" sz="2800" spc="-5">
                <a:latin typeface="Arial Black"/>
                <a:cs typeface="Arial Black"/>
              </a:rPr>
              <a:t>mg/dl</a:t>
            </a:r>
            <a:endParaRPr sz="2800">
              <a:latin typeface="Arial Black"/>
              <a:cs typeface="Arial Black"/>
            </a:endParaRPr>
          </a:p>
          <a:p>
            <a:pPr marL="299085" indent="-286385">
              <a:lnSpc>
                <a:spcPct val="100000"/>
              </a:lnSpc>
              <a:buFont typeface="Trebuchet MS"/>
              <a:buChar char="‐"/>
              <a:tabLst>
                <a:tab pos="299085" algn="l"/>
                <a:tab pos="299720" algn="l"/>
              </a:tabLst>
            </a:pPr>
            <a:r>
              <a:rPr dirty="0" sz="2800" spc="-20">
                <a:latin typeface="Arial Black"/>
                <a:cs typeface="Arial Black"/>
              </a:rPr>
              <a:t>Potasio:</a:t>
            </a:r>
            <a:r>
              <a:rPr dirty="0" sz="2800" spc="30">
                <a:latin typeface="Arial Black"/>
                <a:cs typeface="Arial Black"/>
              </a:rPr>
              <a:t> </a:t>
            </a:r>
            <a:r>
              <a:rPr dirty="0" sz="2800" spc="-5">
                <a:latin typeface="Arial Black"/>
                <a:cs typeface="Arial Black"/>
              </a:rPr>
              <a:t>4,28</a:t>
            </a:r>
            <a:endParaRPr sz="2800">
              <a:latin typeface="Arial Black"/>
              <a:cs typeface="Arial Black"/>
            </a:endParaRPr>
          </a:p>
          <a:p>
            <a:pPr marL="299085" indent="-286385">
              <a:lnSpc>
                <a:spcPct val="100000"/>
              </a:lnSpc>
              <a:spcBef>
                <a:spcPts val="5"/>
              </a:spcBef>
              <a:buFont typeface="Trebuchet MS"/>
              <a:buChar char="‐"/>
              <a:tabLst>
                <a:tab pos="299085" algn="l"/>
                <a:tab pos="299720" algn="l"/>
              </a:tabLst>
            </a:pPr>
            <a:r>
              <a:rPr dirty="0" sz="2800" spc="-5">
                <a:latin typeface="Arial Black"/>
                <a:cs typeface="Arial Black"/>
              </a:rPr>
              <a:t>Colesterol : 169 mg/dl HDL </a:t>
            </a:r>
            <a:r>
              <a:rPr dirty="0" sz="2800" spc="-10">
                <a:latin typeface="Arial Black"/>
                <a:cs typeface="Arial Black"/>
              </a:rPr>
              <a:t>35. LDL</a:t>
            </a:r>
            <a:r>
              <a:rPr dirty="0" sz="2800" spc="90">
                <a:latin typeface="Arial Black"/>
                <a:cs typeface="Arial Black"/>
              </a:rPr>
              <a:t> </a:t>
            </a:r>
            <a:r>
              <a:rPr dirty="0" sz="2800" spc="-10">
                <a:latin typeface="Arial Black"/>
                <a:cs typeface="Arial Black"/>
              </a:rPr>
              <a:t>106</a:t>
            </a:r>
            <a:endParaRPr sz="2800">
              <a:latin typeface="Arial Black"/>
              <a:cs typeface="Arial Black"/>
            </a:endParaRPr>
          </a:p>
          <a:p>
            <a:pPr marL="299085" indent="-286385">
              <a:lnSpc>
                <a:spcPct val="100000"/>
              </a:lnSpc>
              <a:buFont typeface="Trebuchet MS"/>
              <a:buChar char="‐"/>
              <a:tabLst>
                <a:tab pos="299085" algn="l"/>
                <a:tab pos="299720" algn="l"/>
                <a:tab pos="2240915" algn="l"/>
                <a:tab pos="4366260" algn="l"/>
              </a:tabLst>
            </a:pPr>
            <a:r>
              <a:rPr dirty="0" sz="2800" spc="-55">
                <a:latin typeface="Arial Black"/>
                <a:cs typeface="Arial Black"/>
              </a:rPr>
              <a:t>TG</a:t>
            </a:r>
            <a:r>
              <a:rPr dirty="0" sz="2800" spc="40">
                <a:latin typeface="Arial Black"/>
                <a:cs typeface="Arial Black"/>
              </a:rPr>
              <a:t> </a:t>
            </a:r>
            <a:r>
              <a:rPr dirty="0" sz="2800" spc="-10">
                <a:latin typeface="Arial Black"/>
                <a:cs typeface="Arial Black"/>
              </a:rPr>
              <a:t>140/L	</a:t>
            </a:r>
            <a:r>
              <a:rPr dirty="0" sz="2800" spc="-30">
                <a:latin typeface="Arial Black"/>
                <a:cs typeface="Arial Black"/>
              </a:rPr>
              <a:t>GOT</a:t>
            </a:r>
            <a:r>
              <a:rPr dirty="0" sz="2800" spc="35">
                <a:latin typeface="Arial Black"/>
                <a:cs typeface="Arial Black"/>
              </a:rPr>
              <a:t> </a:t>
            </a:r>
            <a:r>
              <a:rPr dirty="0" sz="2800" spc="-10">
                <a:latin typeface="Arial Black"/>
                <a:cs typeface="Arial Black"/>
              </a:rPr>
              <a:t>46/L	</a:t>
            </a:r>
            <a:r>
              <a:rPr dirty="0" sz="2800" spc="-5">
                <a:latin typeface="Arial Black"/>
                <a:cs typeface="Arial Black"/>
              </a:rPr>
              <a:t>GPT</a:t>
            </a:r>
            <a:r>
              <a:rPr dirty="0" sz="2800" spc="20">
                <a:latin typeface="Arial Black"/>
                <a:cs typeface="Arial Black"/>
              </a:rPr>
              <a:t> </a:t>
            </a:r>
            <a:r>
              <a:rPr dirty="0" sz="2800" spc="-10">
                <a:latin typeface="Arial Black"/>
                <a:cs typeface="Arial Black"/>
              </a:rPr>
              <a:t>54/L</a:t>
            </a:r>
            <a:endParaRPr sz="2800">
              <a:latin typeface="Arial Black"/>
              <a:cs typeface="Arial Black"/>
            </a:endParaRPr>
          </a:p>
          <a:p>
            <a:pPr marL="299085" indent="-286385">
              <a:lnSpc>
                <a:spcPct val="100000"/>
              </a:lnSpc>
              <a:buFont typeface="Trebuchet MS"/>
              <a:buChar char="‐"/>
              <a:tabLst>
                <a:tab pos="299085" algn="l"/>
                <a:tab pos="299720" algn="l"/>
                <a:tab pos="4514215" algn="l"/>
              </a:tabLst>
            </a:pPr>
            <a:r>
              <a:rPr dirty="0" sz="2800" spc="-20">
                <a:latin typeface="Arial Black"/>
                <a:cs typeface="Arial Black"/>
              </a:rPr>
              <a:t>Troponina</a:t>
            </a:r>
            <a:r>
              <a:rPr dirty="0" sz="2800" spc="35">
                <a:latin typeface="Arial Black"/>
                <a:cs typeface="Arial Black"/>
              </a:rPr>
              <a:t> </a:t>
            </a:r>
            <a:r>
              <a:rPr dirty="0" sz="2800" spc="-5">
                <a:latin typeface="Arial Black"/>
                <a:cs typeface="Arial Black"/>
              </a:rPr>
              <a:t>I</a:t>
            </a:r>
            <a:r>
              <a:rPr dirty="0" sz="2800" spc="15">
                <a:latin typeface="Arial Black"/>
                <a:cs typeface="Arial Black"/>
              </a:rPr>
              <a:t> </a:t>
            </a:r>
            <a:r>
              <a:rPr dirty="0" sz="2800" spc="-5">
                <a:latin typeface="Arial Black"/>
                <a:cs typeface="Arial Black"/>
              </a:rPr>
              <a:t>máxima:	0,6</a:t>
            </a:r>
            <a:r>
              <a:rPr dirty="0" sz="2800" spc="5">
                <a:latin typeface="Arial Black"/>
                <a:cs typeface="Arial Black"/>
              </a:rPr>
              <a:t> </a:t>
            </a:r>
            <a:r>
              <a:rPr dirty="0" sz="2800" spc="-5">
                <a:latin typeface="Arial Black"/>
                <a:cs typeface="Arial Black"/>
              </a:rPr>
              <a:t>ng/L</a:t>
            </a:r>
            <a:endParaRPr sz="2800">
              <a:latin typeface="Arial Black"/>
              <a:cs typeface="Arial Black"/>
            </a:endParaRPr>
          </a:p>
          <a:p>
            <a:pPr marL="12700">
              <a:lnSpc>
                <a:spcPct val="100000"/>
              </a:lnSpc>
              <a:tabLst>
                <a:tab pos="299085" algn="l"/>
              </a:tabLst>
            </a:pPr>
            <a:r>
              <a:rPr dirty="0" sz="2800" spc="-175">
                <a:latin typeface="Trebuchet MS"/>
                <a:cs typeface="Trebuchet MS"/>
              </a:rPr>
              <a:t>‐	</a:t>
            </a:r>
            <a:r>
              <a:rPr dirty="0" sz="2800" spc="-10">
                <a:latin typeface="Arial Black"/>
                <a:cs typeface="Arial Black"/>
              </a:rPr>
              <a:t>Hb: </a:t>
            </a:r>
            <a:r>
              <a:rPr dirty="0" sz="2800" spc="-5">
                <a:latin typeface="Arial Black"/>
                <a:cs typeface="Arial Black"/>
              </a:rPr>
              <a:t>15,9</a:t>
            </a:r>
            <a:r>
              <a:rPr dirty="0" sz="2800" spc="20">
                <a:latin typeface="Arial Black"/>
                <a:cs typeface="Arial Black"/>
              </a:rPr>
              <a:t> </a:t>
            </a:r>
            <a:r>
              <a:rPr dirty="0" sz="2800" spc="-5">
                <a:latin typeface="Arial Black"/>
                <a:cs typeface="Arial Black"/>
              </a:rPr>
              <a:t>g/dl</a:t>
            </a:r>
            <a:endParaRPr sz="2800">
              <a:latin typeface="Arial Black"/>
              <a:cs typeface="Arial Black"/>
            </a:endParaRPr>
          </a:p>
          <a:p>
            <a:pPr marL="299085" indent="-286385">
              <a:lnSpc>
                <a:spcPct val="100000"/>
              </a:lnSpc>
              <a:buFont typeface="Trebuchet MS"/>
              <a:buChar char="‐"/>
              <a:tabLst>
                <a:tab pos="299085" algn="l"/>
                <a:tab pos="299720" algn="l"/>
              </a:tabLst>
            </a:pPr>
            <a:r>
              <a:rPr dirty="0" sz="2800" spc="-10">
                <a:latin typeface="Arial Black"/>
                <a:cs typeface="Arial Black"/>
              </a:rPr>
              <a:t>Leucocitos: 10400 (68%</a:t>
            </a:r>
            <a:r>
              <a:rPr dirty="0" sz="2800" spc="45">
                <a:latin typeface="Arial Black"/>
                <a:cs typeface="Arial Black"/>
              </a:rPr>
              <a:t> </a:t>
            </a:r>
            <a:r>
              <a:rPr dirty="0" sz="2800" spc="-5">
                <a:latin typeface="Arial Black"/>
                <a:cs typeface="Arial Black"/>
              </a:rPr>
              <a:t>N)</a:t>
            </a:r>
            <a:endParaRPr sz="2800">
              <a:latin typeface="Arial Black"/>
              <a:cs typeface="Arial Black"/>
            </a:endParaRPr>
          </a:p>
          <a:p>
            <a:pPr marL="299085" indent="-286385">
              <a:lnSpc>
                <a:spcPct val="100000"/>
              </a:lnSpc>
              <a:buFont typeface="Trebuchet MS"/>
              <a:buChar char="‐"/>
              <a:tabLst>
                <a:tab pos="299085" algn="l"/>
                <a:tab pos="299720" algn="l"/>
              </a:tabLst>
            </a:pPr>
            <a:r>
              <a:rPr dirty="0" sz="2800" spc="-10">
                <a:latin typeface="Arial Black"/>
                <a:cs typeface="Arial Black"/>
              </a:rPr>
              <a:t>Plaquetas</a:t>
            </a:r>
            <a:r>
              <a:rPr dirty="0" sz="2800" spc="20">
                <a:latin typeface="Arial Black"/>
                <a:cs typeface="Arial Black"/>
              </a:rPr>
              <a:t> </a:t>
            </a:r>
            <a:r>
              <a:rPr dirty="0" sz="2800" spc="-10">
                <a:latin typeface="Arial Black"/>
                <a:cs typeface="Arial Black"/>
              </a:rPr>
              <a:t>21800</a:t>
            </a:r>
            <a:endParaRPr sz="2800">
              <a:latin typeface="Arial Black"/>
              <a:cs typeface="Arial Black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3999" cy="6857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268742"/>
            <a:ext cx="5331028" cy="45811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4572000" y="1556727"/>
            <a:ext cx="4571999" cy="452640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50672" y="1781683"/>
            <a:ext cx="14160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35">
                <a:latin typeface="Trebuchet MS"/>
                <a:cs typeface="Trebuchet MS"/>
              </a:rPr>
              <a:t>1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083555" y="1781683"/>
            <a:ext cx="14160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35">
                <a:latin typeface="Trebuchet MS"/>
                <a:cs typeface="Trebuchet MS"/>
              </a:rPr>
              <a:t>2</a:t>
            </a:r>
            <a:endParaRPr sz="18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268742"/>
            <a:ext cx="5331028" cy="45811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4572000" y="1556727"/>
            <a:ext cx="4571999" cy="452640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482597" y="3159633"/>
            <a:ext cx="22034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40">
                <a:solidFill>
                  <a:srgbClr val="C00000"/>
                </a:solidFill>
                <a:latin typeface="Trebuchet MS"/>
                <a:cs typeface="Trebuchet MS"/>
              </a:rPr>
              <a:t>cx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490977" y="2007234"/>
            <a:ext cx="29146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40">
                <a:solidFill>
                  <a:srgbClr val="C00000"/>
                </a:solidFill>
                <a:latin typeface="Trebuchet MS"/>
                <a:cs typeface="Trebuchet MS"/>
              </a:rPr>
              <a:t>DA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418971" y="4672076"/>
            <a:ext cx="28384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45">
                <a:solidFill>
                  <a:srgbClr val="C00000"/>
                </a:solidFill>
                <a:latin typeface="Trebuchet MS"/>
                <a:cs typeface="Trebuchet MS"/>
              </a:rPr>
              <a:t>DP</a:t>
            </a:r>
            <a:endParaRPr sz="18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User</dc:creator>
  <dc:title>Hospital general de Elda Talleres integrados III UMH</dc:title>
  <dcterms:created xsi:type="dcterms:W3CDTF">2019-05-14T20:12:02Z</dcterms:created>
  <dcterms:modified xsi:type="dcterms:W3CDTF">2019-05-14T20:12:02Z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2019-02-28T00:00:00Z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2019-05-14T00:00:00Z</vt:filetime>
  </property>
</Properties>
</file>