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32269" y="0"/>
            <a:ext cx="2411729" cy="46903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6876288" cy="46903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763773" y="5943091"/>
            <a:ext cx="347281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9177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Black"/>
                <a:cs typeface="Arial Black"/>
              </a:rPr>
              <a:t>Hospital general de </a:t>
            </a:r>
            <a:r>
              <a:rPr dirty="0" sz="1800" spc="-5">
                <a:latin typeface="Arial Black"/>
                <a:cs typeface="Arial Black"/>
              </a:rPr>
              <a:t>Elda  </a:t>
            </a:r>
            <a:r>
              <a:rPr dirty="0" sz="1800" spc="-10">
                <a:latin typeface="Arial Black"/>
                <a:cs typeface="Arial Black"/>
              </a:rPr>
              <a:t>Talleres </a:t>
            </a:r>
            <a:r>
              <a:rPr dirty="0" sz="1800" spc="10">
                <a:latin typeface="Arial Black"/>
                <a:cs typeface="Arial Black"/>
              </a:rPr>
              <a:t>integrados</a:t>
            </a:r>
            <a:r>
              <a:rPr dirty="0" sz="1800" spc="-60">
                <a:latin typeface="Arial Black"/>
                <a:cs typeface="Arial Black"/>
              </a:rPr>
              <a:t> </a:t>
            </a:r>
            <a:r>
              <a:rPr dirty="0" sz="1800" spc="-5">
                <a:latin typeface="Arial Black"/>
                <a:cs typeface="Arial Black"/>
              </a:rPr>
              <a:t>III-UMH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00500" y="1456944"/>
            <a:ext cx="5143500" cy="1234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616695" y="1456944"/>
            <a:ext cx="527303" cy="12344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81271" y="2112264"/>
            <a:ext cx="5009387" cy="12344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346947" y="2112264"/>
            <a:ext cx="797051" cy="12344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88992" y="1671066"/>
            <a:ext cx="4393438" cy="5187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69765" y="2326385"/>
            <a:ext cx="4260469" cy="51879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535039" y="6264960"/>
            <a:ext cx="25253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 Black"/>
                <a:cs typeface="Arial Black"/>
              </a:rPr>
              <a:t>Andrea </a:t>
            </a:r>
            <a:r>
              <a:rPr dirty="0" sz="1600">
                <a:latin typeface="Arial Black"/>
                <a:cs typeface="Arial Black"/>
              </a:rPr>
              <a:t>Marco</a:t>
            </a:r>
            <a:r>
              <a:rPr dirty="0" sz="1600" spc="-45">
                <a:latin typeface="Arial Black"/>
                <a:cs typeface="Arial Black"/>
              </a:rPr>
              <a:t> </a:t>
            </a:r>
            <a:r>
              <a:rPr dirty="0" sz="1600">
                <a:latin typeface="Arial Black"/>
                <a:cs typeface="Arial Black"/>
              </a:rPr>
              <a:t>Miralles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4398" y="5908925"/>
            <a:ext cx="2073402" cy="78787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3532" y="1332102"/>
            <a:ext cx="8569325" cy="3970654"/>
          </a:xfrm>
          <a:custGeom>
            <a:avLst/>
            <a:gdLst/>
            <a:ahLst/>
            <a:cxnLst/>
            <a:rect l="l" t="t" r="r" b="b"/>
            <a:pathLst>
              <a:path w="8569325" h="3970654">
                <a:moveTo>
                  <a:pt x="0" y="3970274"/>
                </a:moveTo>
                <a:lnTo>
                  <a:pt x="8568944" y="3970274"/>
                </a:lnTo>
                <a:lnTo>
                  <a:pt x="8568944" y="0"/>
                </a:lnTo>
                <a:lnTo>
                  <a:pt x="0" y="0"/>
                </a:lnTo>
                <a:lnTo>
                  <a:pt x="0" y="3970274"/>
                </a:lnTo>
                <a:close/>
              </a:path>
            </a:pathLst>
          </a:custGeom>
          <a:ln w="57149">
            <a:solidFill>
              <a:srgbClr val="C0504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2437" y="1343990"/>
            <a:ext cx="7879080" cy="38665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Font typeface="Trebuchet MS"/>
              <a:buChar char="‐"/>
              <a:tabLst>
                <a:tab pos="299085" algn="l"/>
                <a:tab pos="299720" algn="l"/>
                <a:tab pos="2116455" algn="l"/>
              </a:tabLst>
            </a:pPr>
            <a:r>
              <a:rPr dirty="0" sz="2800" spc="-10">
                <a:latin typeface="Arial Black"/>
                <a:cs typeface="Arial Black"/>
              </a:rPr>
              <a:t>Glucosa	</a:t>
            </a:r>
            <a:r>
              <a:rPr dirty="0" sz="2800" spc="-5">
                <a:latin typeface="Arial Black"/>
                <a:cs typeface="Arial Black"/>
              </a:rPr>
              <a:t>83</a:t>
            </a:r>
            <a:r>
              <a:rPr dirty="0" sz="2800" spc="-20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mg/dl</a:t>
            </a:r>
            <a:endParaRPr sz="2800">
              <a:latin typeface="Arial Black"/>
              <a:cs typeface="Arial Black"/>
            </a:endParaRPr>
          </a:p>
          <a:p>
            <a:pPr marL="299085" indent="-286385">
              <a:lnSpc>
                <a:spcPct val="100000"/>
              </a:lnSpc>
              <a:buFont typeface="Trebuchet MS"/>
              <a:buChar char="‐"/>
              <a:tabLst>
                <a:tab pos="299085" algn="l"/>
                <a:tab pos="299720" algn="l"/>
              </a:tabLst>
            </a:pPr>
            <a:r>
              <a:rPr dirty="0" sz="2800" spc="-5">
                <a:latin typeface="Arial Black"/>
                <a:cs typeface="Arial Black"/>
              </a:rPr>
              <a:t>Creatinina 1,13</a:t>
            </a:r>
            <a:r>
              <a:rPr dirty="0" sz="2800" spc="25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mg/dl</a:t>
            </a:r>
            <a:endParaRPr sz="2800">
              <a:latin typeface="Arial Black"/>
              <a:cs typeface="Arial Black"/>
            </a:endParaRPr>
          </a:p>
          <a:p>
            <a:pPr marL="299085" indent="-286385">
              <a:lnSpc>
                <a:spcPct val="100000"/>
              </a:lnSpc>
              <a:buFont typeface="Trebuchet MS"/>
              <a:buChar char="‐"/>
              <a:tabLst>
                <a:tab pos="299085" algn="l"/>
                <a:tab pos="299720" algn="l"/>
              </a:tabLst>
            </a:pPr>
            <a:r>
              <a:rPr dirty="0" sz="2800" spc="-20">
                <a:latin typeface="Arial Black"/>
                <a:cs typeface="Arial Black"/>
              </a:rPr>
              <a:t>Potasio:</a:t>
            </a:r>
            <a:r>
              <a:rPr dirty="0" sz="2800" spc="30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4,28</a:t>
            </a:r>
            <a:endParaRPr sz="2800">
              <a:latin typeface="Arial Black"/>
              <a:cs typeface="Arial Black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Trebuchet MS"/>
              <a:buChar char="‐"/>
              <a:tabLst>
                <a:tab pos="299085" algn="l"/>
                <a:tab pos="299720" algn="l"/>
              </a:tabLst>
            </a:pPr>
            <a:r>
              <a:rPr dirty="0" sz="2800" spc="-5">
                <a:latin typeface="Arial Black"/>
                <a:cs typeface="Arial Black"/>
              </a:rPr>
              <a:t>Colesterol : 169 mg/dl HDL </a:t>
            </a:r>
            <a:r>
              <a:rPr dirty="0" sz="2800" spc="-10">
                <a:latin typeface="Arial Black"/>
                <a:cs typeface="Arial Black"/>
              </a:rPr>
              <a:t>35. LDL</a:t>
            </a:r>
            <a:r>
              <a:rPr dirty="0" sz="2800" spc="90">
                <a:latin typeface="Arial Black"/>
                <a:cs typeface="Arial Black"/>
              </a:rPr>
              <a:t> </a:t>
            </a:r>
            <a:r>
              <a:rPr dirty="0" sz="2800" spc="-10">
                <a:latin typeface="Arial Black"/>
                <a:cs typeface="Arial Black"/>
              </a:rPr>
              <a:t>106</a:t>
            </a:r>
            <a:endParaRPr sz="2800">
              <a:latin typeface="Arial Black"/>
              <a:cs typeface="Arial Black"/>
            </a:endParaRPr>
          </a:p>
          <a:p>
            <a:pPr marL="299085" indent="-286385">
              <a:lnSpc>
                <a:spcPct val="100000"/>
              </a:lnSpc>
              <a:buFont typeface="Trebuchet MS"/>
              <a:buChar char="‐"/>
              <a:tabLst>
                <a:tab pos="299085" algn="l"/>
                <a:tab pos="299720" algn="l"/>
                <a:tab pos="2240915" algn="l"/>
                <a:tab pos="4366260" algn="l"/>
              </a:tabLst>
            </a:pPr>
            <a:r>
              <a:rPr dirty="0" sz="2800" spc="-55">
                <a:latin typeface="Arial Black"/>
                <a:cs typeface="Arial Black"/>
              </a:rPr>
              <a:t>TG</a:t>
            </a:r>
            <a:r>
              <a:rPr dirty="0" sz="2800" spc="40">
                <a:latin typeface="Arial Black"/>
                <a:cs typeface="Arial Black"/>
              </a:rPr>
              <a:t> </a:t>
            </a:r>
            <a:r>
              <a:rPr dirty="0" sz="2800" spc="-10">
                <a:latin typeface="Arial Black"/>
                <a:cs typeface="Arial Black"/>
              </a:rPr>
              <a:t>140/L	</a:t>
            </a:r>
            <a:r>
              <a:rPr dirty="0" sz="2800" spc="-30">
                <a:latin typeface="Arial Black"/>
                <a:cs typeface="Arial Black"/>
              </a:rPr>
              <a:t>GOT</a:t>
            </a:r>
            <a:r>
              <a:rPr dirty="0" sz="2800" spc="35">
                <a:latin typeface="Arial Black"/>
                <a:cs typeface="Arial Black"/>
              </a:rPr>
              <a:t> </a:t>
            </a:r>
            <a:r>
              <a:rPr dirty="0" sz="2800" spc="-10">
                <a:latin typeface="Arial Black"/>
                <a:cs typeface="Arial Black"/>
              </a:rPr>
              <a:t>46/L	</a:t>
            </a:r>
            <a:r>
              <a:rPr dirty="0" sz="2800" spc="-5">
                <a:latin typeface="Arial Black"/>
                <a:cs typeface="Arial Black"/>
              </a:rPr>
              <a:t>GPT</a:t>
            </a:r>
            <a:r>
              <a:rPr dirty="0" sz="2800" spc="20">
                <a:latin typeface="Arial Black"/>
                <a:cs typeface="Arial Black"/>
              </a:rPr>
              <a:t> </a:t>
            </a:r>
            <a:r>
              <a:rPr dirty="0" sz="2800" spc="-10">
                <a:latin typeface="Arial Black"/>
                <a:cs typeface="Arial Black"/>
              </a:rPr>
              <a:t>54/L</a:t>
            </a:r>
            <a:endParaRPr sz="2800">
              <a:latin typeface="Arial Black"/>
              <a:cs typeface="Arial Black"/>
            </a:endParaRPr>
          </a:p>
          <a:p>
            <a:pPr marL="299085" indent="-286385">
              <a:lnSpc>
                <a:spcPct val="100000"/>
              </a:lnSpc>
              <a:buFont typeface="Trebuchet MS"/>
              <a:buChar char="‐"/>
              <a:tabLst>
                <a:tab pos="299085" algn="l"/>
                <a:tab pos="299720" algn="l"/>
                <a:tab pos="4514215" algn="l"/>
              </a:tabLst>
            </a:pPr>
            <a:r>
              <a:rPr dirty="0" sz="2800" spc="-20">
                <a:latin typeface="Arial Black"/>
                <a:cs typeface="Arial Black"/>
              </a:rPr>
              <a:t>Troponina</a:t>
            </a:r>
            <a:r>
              <a:rPr dirty="0" sz="2800" spc="35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I</a:t>
            </a:r>
            <a:r>
              <a:rPr dirty="0" sz="2800" spc="15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máxima:	0,6</a:t>
            </a:r>
            <a:r>
              <a:rPr dirty="0" sz="2800" spc="5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ng/L</a:t>
            </a:r>
            <a:endParaRPr sz="28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dirty="0" sz="2800" spc="-175">
                <a:latin typeface="Trebuchet MS"/>
                <a:cs typeface="Trebuchet MS"/>
              </a:rPr>
              <a:t>‐	</a:t>
            </a:r>
            <a:r>
              <a:rPr dirty="0" sz="2800" spc="-10">
                <a:latin typeface="Arial Black"/>
                <a:cs typeface="Arial Black"/>
              </a:rPr>
              <a:t>Hb: </a:t>
            </a:r>
            <a:r>
              <a:rPr dirty="0" sz="2800" spc="-5">
                <a:latin typeface="Arial Black"/>
                <a:cs typeface="Arial Black"/>
              </a:rPr>
              <a:t>15,9</a:t>
            </a:r>
            <a:r>
              <a:rPr dirty="0" sz="2800" spc="20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g/dl</a:t>
            </a:r>
            <a:endParaRPr sz="2800">
              <a:latin typeface="Arial Black"/>
              <a:cs typeface="Arial Black"/>
            </a:endParaRPr>
          </a:p>
          <a:p>
            <a:pPr marL="299085" indent="-286385">
              <a:lnSpc>
                <a:spcPct val="100000"/>
              </a:lnSpc>
              <a:buFont typeface="Trebuchet MS"/>
              <a:buChar char="‐"/>
              <a:tabLst>
                <a:tab pos="299085" algn="l"/>
                <a:tab pos="299720" algn="l"/>
              </a:tabLst>
            </a:pPr>
            <a:r>
              <a:rPr dirty="0" sz="2800" spc="-10">
                <a:latin typeface="Arial Black"/>
                <a:cs typeface="Arial Black"/>
              </a:rPr>
              <a:t>Leucocitos: 10400 (68%</a:t>
            </a:r>
            <a:r>
              <a:rPr dirty="0" sz="2800" spc="45">
                <a:latin typeface="Arial Black"/>
                <a:cs typeface="Arial Black"/>
              </a:rPr>
              <a:t> </a:t>
            </a:r>
            <a:r>
              <a:rPr dirty="0" sz="2800" spc="-5">
                <a:latin typeface="Arial Black"/>
                <a:cs typeface="Arial Black"/>
              </a:rPr>
              <a:t>N)</a:t>
            </a:r>
            <a:endParaRPr sz="2800">
              <a:latin typeface="Arial Black"/>
              <a:cs typeface="Arial Black"/>
            </a:endParaRPr>
          </a:p>
          <a:p>
            <a:pPr marL="299085" indent="-286385">
              <a:lnSpc>
                <a:spcPct val="100000"/>
              </a:lnSpc>
              <a:buFont typeface="Trebuchet MS"/>
              <a:buChar char="‐"/>
              <a:tabLst>
                <a:tab pos="299085" algn="l"/>
                <a:tab pos="299720" algn="l"/>
              </a:tabLst>
            </a:pPr>
            <a:r>
              <a:rPr dirty="0" sz="2800" spc="-10">
                <a:latin typeface="Arial Black"/>
                <a:cs typeface="Arial Black"/>
              </a:rPr>
              <a:t>Plaquetas</a:t>
            </a:r>
            <a:r>
              <a:rPr dirty="0" sz="2800" spc="20">
                <a:latin typeface="Arial Black"/>
                <a:cs typeface="Arial Black"/>
              </a:rPr>
              <a:t> </a:t>
            </a:r>
            <a:r>
              <a:rPr dirty="0" sz="2800" spc="-10">
                <a:latin typeface="Arial Black"/>
                <a:cs typeface="Arial Black"/>
              </a:rPr>
              <a:t>21800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68742"/>
            <a:ext cx="5331028" cy="458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0" y="1556727"/>
            <a:ext cx="4571999" cy="45264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0672" y="1781683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5">
                <a:latin typeface="Trebuchet MS"/>
                <a:cs typeface="Trebuchet MS"/>
              </a:rPr>
              <a:t>1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83555" y="1781683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5">
                <a:latin typeface="Trebuchet MS"/>
                <a:cs typeface="Trebuchet MS"/>
              </a:rPr>
              <a:t>2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68742"/>
            <a:ext cx="5331028" cy="458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0" y="1556727"/>
            <a:ext cx="4571999" cy="45264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482597" y="3159633"/>
            <a:ext cx="2203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40">
                <a:solidFill>
                  <a:srgbClr val="C00000"/>
                </a:solidFill>
                <a:latin typeface="Trebuchet MS"/>
                <a:cs typeface="Trebuchet MS"/>
              </a:rPr>
              <a:t>cx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90977" y="2007234"/>
            <a:ext cx="2914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solidFill>
                  <a:srgbClr val="C00000"/>
                </a:solidFill>
                <a:latin typeface="Trebuchet MS"/>
                <a:cs typeface="Trebuchet MS"/>
              </a:rPr>
              <a:t>DA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8971" y="4672076"/>
            <a:ext cx="2838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5">
                <a:solidFill>
                  <a:srgbClr val="C00000"/>
                </a:solidFill>
                <a:latin typeface="Trebuchet MS"/>
                <a:cs typeface="Trebuchet MS"/>
              </a:rPr>
              <a:t>DP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:title>Hospital general de Elda Talleres integrados III UMH</dc:title>
  <dcterms:created xsi:type="dcterms:W3CDTF">2019-05-14T20:12:02Z</dcterms:created>
  <dcterms:modified xsi:type="dcterms:W3CDTF">2019-05-14T20:12:02Z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2019-05-14T00:00:00Z</vt:filetime>
  </property>
</Properties>
</file>