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84" r:id="rId4"/>
    <p:sldId id="285" r:id="rId5"/>
    <p:sldId id="261" r:id="rId6"/>
  </p:sldIdLst>
  <p:sldSz cx="9144000" cy="5143500" type="screen16x9"/>
  <p:notesSz cx="6858000" cy="9144000"/>
  <p:embeddedFontLst>
    <p:embeddedFont>
      <p:font typeface="Lato Hairline" panose="020F0502020204030203" pitchFamily="34" charset="77"/>
      <p:regular r:id="rId8"/>
      <p:bold r:id="rId9"/>
      <p:italic r:id="rId10"/>
      <p:boldItalic r:id="rId11"/>
    </p:embeddedFont>
    <p:embeddedFont>
      <p:font typeface="Lato Light" panose="020F0502020204030203" pitchFamily="34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2B80AD-B964-4345-9A16-05FEB5855954}">
  <a:tblStyle styleId="{F42B80AD-B964-4345-9A16-05FEB58559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46"/>
  </p:normalViewPr>
  <p:slideViewPr>
    <p:cSldViewPr snapToGrid="0" snapToObjects="1">
      <p:cViewPr varScale="1">
        <p:scale>
          <a:sx n="119" d="100"/>
          <a:sy n="119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3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2043953" y="2162286"/>
            <a:ext cx="7175351" cy="20050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3200" dirty="0">
                <a:solidFill>
                  <a:schemeClr val="bg1"/>
                </a:solidFill>
              </a:rPr>
              <a:t>CASO 1 – NEUMOLOGÍA</a:t>
            </a:r>
            <a:br>
              <a:rPr lang="es-ES" sz="3200" dirty="0">
                <a:solidFill>
                  <a:schemeClr val="bg1"/>
                </a:solidFill>
              </a:rPr>
            </a:br>
            <a:r>
              <a:rPr lang="es-ES" sz="3200" dirty="0">
                <a:solidFill>
                  <a:schemeClr val="bg1"/>
                </a:solidFill>
              </a:rPr>
              <a:t>APROBADO POR EL DR. JOAN GIL</a:t>
            </a:r>
            <a:br>
              <a:rPr lang="es-ES" sz="3200" dirty="0">
                <a:solidFill>
                  <a:schemeClr val="bg1"/>
                </a:solidFill>
              </a:rPr>
            </a:br>
            <a:r>
              <a:rPr lang="es-ES" sz="3200" dirty="0">
                <a:solidFill>
                  <a:schemeClr val="bg1"/>
                </a:solidFill>
              </a:rPr>
              <a:t>TALLERES INTEGRADOS III</a:t>
            </a:r>
            <a:br>
              <a:rPr lang="es-ES" sz="3200" dirty="0">
                <a:solidFill>
                  <a:schemeClr val="bg1"/>
                </a:solidFill>
              </a:rPr>
            </a:br>
            <a:r>
              <a:rPr lang="es-ES" sz="3200" dirty="0">
                <a:solidFill>
                  <a:schemeClr val="bg1"/>
                </a:solidFill>
              </a:rPr>
              <a:t>DANIEL CAMPILLO AMORÓS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A12B1A-C45C-7744-B595-4E49D4636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337" y="4167325"/>
            <a:ext cx="2523863" cy="1051994"/>
          </a:xfrm>
          <a:prstGeom prst="rect">
            <a:avLst/>
          </a:prstGeom>
        </p:spPr>
      </p:pic>
      <p:pic>
        <p:nvPicPr>
          <p:cNvPr id="9" name="Imagen 8" descr="Imagen que contiene objeto&#10;&#10;Descripción generada automáticamente">
            <a:extLst>
              <a:ext uri="{FF2B5EF4-FFF2-40B4-BE49-F238E27FC236}">
                <a16:creationId xmlns:a16="http://schemas.microsoft.com/office/drawing/2014/main" id="{68F972DF-BAE2-2245-9436-DE19502AA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65" y="55445"/>
            <a:ext cx="1189094" cy="11074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57199" y="118334"/>
            <a:ext cx="7815431" cy="11736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400" b="1" dirty="0" err="1"/>
              <a:t>Motivo</a:t>
            </a:r>
            <a:r>
              <a:rPr lang="en" sz="2400" b="1" dirty="0"/>
              <a:t> de </a:t>
            </a:r>
            <a:r>
              <a:rPr lang="en" sz="2400" b="1" dirty="0" err="1"/>
              <a:t>consulta</a:t>
            </a:r>
            <a:r>
              <a:rPr lang="en" sz="2400" b="1" dirty="0"/>
              <a:t>:</a:t>
            </a:r>
            <a:r>
              <a:rPr lang="en" sz="2400" dirty="0"/>
              <a:t> </a:t>
            </a:r>
            <a:r>
              <a:rPr lang="en" sz="2400" dirty="0" err="1"/>
              <a:t>Varón</a:t>
            </a:r>
            <a:r>
              <a:rPr lang="en" sz="2400" dirty="0"/>
              <a:t> 79 </a:t>
            </a:r>
            <a:r>
              <a:rPr lang="en" sz="2400" dirty="0" err="1"/>
              <a:t>años</a:t>
            </a:r>
            <a:r>
              <a:rPr lang="en" sz="2400" dirty="0"/>
              <a:t> que </a:t>
            </a:r>
            <a:r>
              <a:rPr lang="en" sz="2400" dirty="0" err="1"/>
              <a:t>acude</a:t>
            </a:r>
            <a:r>
              <a:rPr lang="en" sz="2400" dirty="0"/>
              <a:t> a </a:t>
            </a:r>
            <a:r>
              <a:rPr lang="en" sz="2400" dirty="0" err="1"/>
              <a:t>urgencias</a:t>
            </a:r>
            <a:r>
              <a:rPr lang="en" sz="2400" dirty="0"/>
              <a:t> </a:t>
            </a:r>
            <a:r>
              <a:rPr lang="en" sz="2400" dirty="0" err="1"/>
              <a:t>remitido</a:t>
            </a:r>
            <a:r>
              <a:rPr lang="en" sz="2400" dirty="0"/>
              <a:t> </a:t>
            </a:r>
            <a:r>
              <a:rPr lang="en" sz="2400" dirty="0" err="1"/>
              <a:t>por</a:t>
            </a:r>
            <a:r>
              <a:rPr lang="en" sz="2400" dirty="0"/>
              <a:t> MAP con </a:t>
            </a:r>
            <a:r>
              <a:rPr lang="en" sz="2400" dirty="0" err="1"/>
              <a:t>fatiga</a:t>
            </a:r>
            <a:r>
              <a:rPr lang="en" sz="2400" dirty="0"/>
              <a:t> de </a:t>
            </a:r>
            <a:r>
              <a:rPr lang="en" sz="2400" dirty="0" err="1"/>
              <a:t>mínimos</a:t>
            </a:r>
            <a:r>
              <a:rPr lang="en" sz="2400" dirty="0"/>
              <a:t> </a:t>
            </a:r>
            <a:r>
              <a:rPr lang="en" sz="2400" dirty="0" err="1"/>
              <a:t>esfuerzos</a:t>
            </a:r>
            <a:r>
              <a:rPr lang="en" sz="2400" dirty="0"/>
              <a:t>, </a:t>
            </a:r>
            <a:r>
              <a:rPr lang="en" sz="2400" dirty="0" err="1"/>
              <a:t>disnea</a:t>
            </a:r>
            <a:r>
              <a:rPr lang="en" sz="2400" dirty="0"/>
              <a:t> y </a:t>
            </a:r>
            <a:r>
              <a:rPr lang="en" sz="2400" dirty="0" err="1"/>
              <a:t>febr</a:t>
            </a:r>
            <a:r>
              <a:rPr lang="es-ES" sz="2400" dirty="0"/>
              <a:t>í</a:t>
            </a:r>
            <a:r>
              <a:rPr lang="en" sz="2400" dirty="0" err="1"/>
              <a:t>cula</a:t>
            </a:r>
            <a:r>
              <a:rPr lang="en" sz="2400" dirty="0"/>
              <a:t>.</a:t>
            </a:r>
            <a:endParaRPr sz="2400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" name="Google Shape;67;p14">
            <a:extLst>
              <a:ext uri="{FF2B5EF4-FFF2-40B4-BE49-F238E27FC236}">
                <a16:creationId xmlns:a16="http://schemas.microsoft.com/office/drawing/2014/main" id="{0616B100-6847-D444-9FEA-4C949EEB7D4A}"/>
              </a:ext>
            </a:extLst>
          </p:cNvPr>
          <p:cNvSpPr txBox="1">
            <a:spLocks/>
          </p:cNvSpPr>
          <p:nvPr/>
        </p:nvSpPr>
        <p:spPr>
          <a:xfrm>
            <a:off x="457200" y="1310091"/>
            <a:ext cx="4351468" cy="339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ANTECEDENTES </a:t>
            </a:r>
          </a:p>
          <a:p>
            <a:pPr marL="171450" indent="-171450">
              <a:buClr>
                <a:schemeClr val="dk1"/>
              </a:buClr>
              <a:buSzPts val="1100"/>
              <a:buFontTx/>
              <a:buChar char="-"/>
            </a:pPr>
            <a:r>
              <a:rPr lang="es-ES" dirty="0"/>
              <a:t>No RAM. No DM. Sí DLP tratado con </a:t>
            </a:r>
            <a:r>
              <a:rPr lang="es-ES" dirty="0" err="1"/>
              <a:t>atorvastatina</a:t>
            </a:r>
            <a:r>
              <a:rPr lang="es-ES" dirty="0"/>
              <a:t>.</a:t>
            </a:r>
          </a:p>
          <a:p>
            <a:pPr marL="171450" indent="-171450">
              <a:buClr>
                <a:schemeClr val="dk1"/>
              </a:buClr>
              <a:buSzPts val="1100"/>
              <a:buFontTx/>
              <a:buChar char="-"/>
            </a:pPr>
            <a:r>
              <a:rPr lang="es-ES" dirty="0"/>
              <a:t>Exfumador 70 años/paquete.</a:t>
            </a:r>
          </a:p>
          <a:p>
            <a:pPr marL="171450" indent="-171450">
              <a:buClr>
                <a:schemeClr val="dk1"/>
              </a:buClr>
              <a:buSzPts val="1100"/>
              <a:buFontTx/>
              <a:buChar char="-"/>
            </a:pPr>
            <a:r>
              <a:rPr lang="es-ES" dirty="0"/>
              <a:t>Resección de neoplasia de sigma hace 1 mes.</a:t>
            </a:r>
          </a:p>
          <a:p>
            <a:pPr marL="171450" indent="-171450">
              <a:buClr>
                <a:schemeClr val="dk1"/>
              </a:buClr>
              <a:buSzPts val="1100"/>
              <a:buFontTx/>
              <a:buChar char="-"/>
            </a:pPr>
            <a:r>
              <a:rPr lang="es-ES" dirty="0"/>
              <a:t>Ictus hace 3 años.</a:t>
            </a:r>
          </a:p>
          <a:p>
            <a:pPr marL="171450" indent="-171450">
              <a:buClr>
                <a:schemeClr val="dk1"/>
              </a:buClr>
              <a:buSzPts val="1100"/>
              <a:buFontTx/>
              <a:buChar char="-"/>
            </a:pPr>
            <a:r>
              <a:rPr lang="es-ES" dirty="0"/>
              <a:t>Neumonía nosocomial durante postoperatorio.</a:t>
            </a:r>
          </a:p>
          <a:p>
            <a:pPr marL="171450" indent="-171450">
              <a:buClr>
                <a:schemeClr val="dk1"/>
              </a:buClr>
              <a:buSzPts val="1100"/>
              <a:buFontTx/>
              <a:buChar char="-"/>
            </a:pPr>
            <a:r>
              <a:rPr lang="es-ES" dirty="0"/>
              <a:t>Tratamiento habitual: </a:t>
            </a:r>
            <a:r>
              <a:rPr lang="es-ES" dirty="0" err="1"/>
              <a:t>Atorvastatina</a:t>
            </a:r>
            <a:r>
              <a:rPr lang="es-ES" dirty="0"/>
              <a:t> omeprazol y </a:t>
            </a:r>
            <a:r>
              <a:rPr lang="es-ES" dirty="0" err="1"/>
              <a:t>sintrom</a:t>
            </a:r>
            <a:r>
              <a:rPr lang="es-ES" dirty="0"/>
              <a:t> (suspendido actualmente tras la cirugía digestiva)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0FA55-C9B2-8646-A575-3584E0577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AD6072-78BC-BF47-9B11-79302B7AF6D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943600-F4A8-1D43-A0DB-D89B4B77BE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F3EDC3-490E-E24D-8F32-2A4B4B54DE59}"/>
              </a:ext>
            </a:extLst>
          </p:cNvPr>
          <p:cNvSpPr txBox="1"/>
          <p:nvPr/>
        </p:nvSpPr>
        <p:spPr>
          <a:xfrm>
            <a:off x="1162974" y="115817"/>
            <a:ext cx="4805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RADIOGRAFÍA TÓRAX</a:t>
            </a:r>
          </a:p>
        </p:txBody>
      </p:sp>
      <p:pic>
        <p:nvPicPr>
          <p:cNvPr id="12" name="Imagen 11" descr="Imagen que contiene Radiografía, interior&#10;&#10;Descripción generada automáticamente">
            <a:extLst>
              <a:ext uri="{FF2B5EF4-FFF2-40B4-BE49-F238E27FC236}">
                <a16:creationId xmlns:a16="http://schemas.microsoft.com/office/drawing/2014/main" id="{3DA9B9D0-2C1F-E043-840D-C9392B2E3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6" y="938105"/>
            <a:ext cx="6952007" cy="407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155CC"/>
              </a:solidFill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Imagen 4" descr="Imagen que contiene interior, mesa&#10;&#10;Descripción generada automáticamente">
            <a:extLst>
              <a:ext uri="{FF2B5EF4-FFF2-40B4-BE49-F238E27FC236}">
                <a16:creationId xmlns:a16="http://schemas.microsoft.com/office/drawing/2014/main" id="{84A71E23-6573-1C4A-BA98-9A140E437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6" y="808021"/>
            <a:ext cx="7403544" cy="43354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C31921-4459-EB44-A3E4-9CF041DB4894}"/>
              </a:ext>
            </a:extLst>
          </p:cNvPr>
          <p:cNvSpPr txBox="1"/>
          <p:nvPr/>
        </p:nvSpPr>
        <p:spPr>
          <a:xfrm>
            <a:off x="398033" y="223246"/>
            <a:ext cx="599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TAC ABDOMEN-TORÁCICO</a:t>
            </a:r>
          </a:p>
        </p:txBody>
      </p:sp>
    </p:spTree>
    <p:extLst>
      <p:ext uri="{BB962C8B-B14F-4D97-AF65-F5344CB8AC3E}">
        <p14:creationId xmlns:p14="http://schemas.microsoft.com/office/powerpoint/2010/main" val="95773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57200" y="134819"/>
            <a:ext cx="5511300" cy="4735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err="1">
                <a:solidFill>
                  <a:schemeClr val="tx2">
                    <a:lumMod val="50000"/>
                  </a:schemeClr>
                </a:solidFill>
              </a:rPr>
              <a:t>Diagnóstico</a:t>
            </a:r>
            <a:r>
              <a:rPr lang="en" sz="16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" sz="1600" dirty="0" err="1">
                <a:solidFill>
                  <a:schemeClr val="tx2">
                    <a:lumMod val="50000"/>
                  </a:schemeClr>
                </a:solidFill>
              </a:rPr>
              <a:t>Derrame</a:t>
            </a:r>
            <a:r>
              <a:rPr lang="en" sz="1600" dirty="0">
                <a:solidFill>
                  <a:schemeClr val="tx2">
                    <a:lumMod val="50000"/>
                  </a:schemeClr>
                </a:solidFill>
              </a:rPr>
              <a:t> pleural bilateral.</a:t>
            </a:r>
            <a:endParaRPr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3362" y="603461"/>
            <a:ext cx="6829716" cy="2032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ES" sz="1600" dirty="0"/>
              <a:t>A continuación hay que averiguar la etiología del derrame pleural, para ello se realiza una </a:t>
            </a:r>
            <a:r>
              <a:rPr lang="es-ES" sz="1600" b="1" dirty="0"/>
              <a:t>paracentesis diagnostica.  </a:t>
            </a: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ES" sz="1600" dirty="0"/>
              <a:t>Como posibles orígenes del derrame podemos considerar: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es-ES" sz="1600" dirty="0"/>
              <a:t>Etiología infecciosa.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es-ES" sz="1600" dirty="0"/>
              <a:t>Etiología </a:t>
            </a:r>
            <a:r>
              <a:rPr lang="es-ES" sz="1600" dirty="0" err="1"/>
              <a:t>metastásica</a:t>
            </a:r>
            <a:r>
              <a:rPr lang="es-ES" sz="1600" dirty="0"/>
              <a:t>.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es-ES" sz="1600" dirty="0"/>
              <a:t>Etiología digestiva, por posible fuga postquirúrgica.</a:t>
            </a:r>
            <a:endParaRPr sz="1600" dirty="0"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95;p18">
            <a:extLst>
              <a:ext uri="{FF2B5EF4-FFF2-40B4-BE49-F238E27FC236}">
                <a16:creationId xmlns:a16="http://schemas.microsoft.com/office/drawing/2014/main" id="{FD329BB8-F07E-8842-B82F-BA247B096DF7}"/>
              </a:ext>
            </a:extLst>
          </p:cNvPr>
          <p:cNvSpPr txBox="1">
            <a:spLocks/>
          </p:cNvSpPr>
          <p:nvPr/>
        </p:nvSpPr>
        <p:spPr>
          <a:xfrm>
            <a:off x="313362" y="2464303"/>
            <a:ext cx="6367137" cy="125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Font typeface="Lato Light"/>
              <a:buNone/>
            </a:pPr>
            <a:r>
              <a:rPr lang="es-ES" sz="1600" b="1" dirty="0"/>
              <a:t>Resultados</a:t>
            </a:r>
            <a:r>
              <a:rPr lang="es-ES" sz="1600" dirty="0"/>
              <a:t>: líquido pleural compatible con un exudado, con marcadores tumorales negativos. Además informan desde cirugía digestivo que no hay ninguna presencia de fuga tras la operación.</a:t>
            </a:r>
          </a:p>
          <a:p>
            <a:pPr marL="114300" indent="0">
              <a:buFont typeface="Lato Light"/>
              <a:buNone/>
            </a:pPr>
            <a:r>
              <a:rPr lang="es-ES" sz="1600" dirty="0"/>
              <a:t>Con estos datos + la clínica se concluye que es de </a:t>
            </a:r>
            <a:r>
              <a:rPr lang="es-ES" sz="1600" b="1" dirty="0"/>
              <a:t>origen infeccioso.</a:t>
            </a:r>
          </a:p>
        </p:txBody>
      </p:sp>
      <p:sp>
        <p:nvSpPr>
          <p:cNvPr id="8" name="Google Shape;120;p21">
            <a:extLst>
              <a:ext uri="{FF2B5EF4-FFF2-40B4-BE49-F238E27FC236}">
                <a16:creationId xmlns:a16="http://schemas.microsoft.com/office/drawing/2014/main" id="{0CBA5624-AF23-1648-92C0-6AAD0F27CDC8}"/>
              </a:ext>
            </a:extLst>
          </p:cNvPr>
          <p:cNvSpPr txBox="1">
            <a:spLocks/>
          </p:cNvSpPr>
          <p:nvPr/>
        </p:nvSpPr>
        <p:spPr>
          <a:xfrm>
            <a:off x="457200" y="3711389"/>
            <a:ext cx="5502536" cy="6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s-ES" sz="1600" b="1" dirty="0">
                <a:solidFill>
                  <a:schemeClr val="tx2">
                    <a:lumMod val="50000"/>
                  </a:schemeClr>
                </a:solidFill>
              </a:rPr>
              <a:t>Tratamiento: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</a:rPr>
              <a:t>Antibioterapia + drenaje quirúrgico del derrame y colocación de 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</a:rPr>
              <a:t>pig-tail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s-E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195</Words>
  <Application>Microsoft Macintosh PowerPoint</Application>
  <PresentationFormat>Presentación en pantalla (16:9)</PresentationFormat>
  <Paragraphs>24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Lato Hairline</vt:lpstr>
      <vt:lpstr>Lato Light</vt:lpstr>
      <vt:lpstr>Arial</vt:lpstr>
      <vt:lpstr>Eglamour template</vt:lpstr>
      <vt:lpstr>CASO 1 – NEUMOLOGÍA APROBADO POR EL DR. JOAN GIL TALLERES INTEGRADOS III DANIEL CAMPILLO AMORÓS</vt:lpstr>
      <vt:lpstr>Motivo de consulta: Varón 79 años que acude a urgencias remitido por MAP con fatiga de mínimos esfuerzos, disnea y febrícula.</vt:lpstr>
      <vt:lpstr>Presentación de PowerPoint</vt:lpstr>
      <vt:lpstr>Presentación de PowerPoint</vt:lpstr>
      <vt:lpstr>Diagnóstico: Derrame pleural bilateral.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1 - NEUMOLOGÍA   TALLERES INTEGRADOS III DANIEL CAMPILLO AMORÓS</dc:title>
  <cp:lastModifiedBy>Campillo Amoros, Daniel</cp:lastModifiedBy>
  <cp:revision>9</cp:revision>
  <dcterms:modified xsi:type="dcterms:W3CDTF">2019-03-07T13:54:55Z</dcterms:modified>
</cp:coreProperties>
</file>