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2" r:id="rId4"/>
    <p:sldId id="261" r:id="rId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26"/>
    <p:restoredTop sz="94636"/>
  </p:normalViewPr>
  <p:slideViewPr>
    <p:cSldViewPr snapToGrid="0" snapToObjects="1">
      <p:cViewPr varScale="1">
        <p:scale>
          <a:sx n="110" d="100"/>
          <a:sy n="110" d="100"/>
        </p:scale>
        <p:origin x="19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6D17FF7-EE9D-744A-ADA9-DF0379AD69CB}" type="datetimeFigureOut">
              <a:rPr lang="es-ES_tradnl" smtClean="0"/>
              <a:t>25/3/19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D6B6AE8-4878-6846-B460-4962046B4922}" type="slidenum">
              <a:rPr lang="es-ES_tradnl" smtClean="0"/>
              <a:t>‹Nº›</a:t>
            </a:fld>
            <a:endParaRPr lang="es-ES_trad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8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2800" y="-196088"/>
            <a:ext cx="10058400" cy="3566160"/>
          </a:xfrm>
        </p:spPr>
        <p:txBody>
          <a:bodyPr>
            <a:normAutofit/>
          </a:bodyPr>
          <a:lstStyle/>
          <a:p>
            <a:r>
              <a:rPr lang="es-ES_tradnl" sz="7200" dirty="0">
                <a:latin typeface="Candara" charset="0"/>
                <a:ea typeface="Candara" charset="0"/>
                <a:cs typeface="Candara" charset="0"/>
              </a:rPr>
              <a:t>Caso clínico </a:t>
            </a:r>
            <a:br>
              <a:rPr lang="es-ES_tradnl" sz="7200" dirty="0">
                <a:latin typeface="Candara" charset="0"/>
                <a:ea typeface="Candara" charset="0"/>
                <a:cs typeface="Candara" charset="0"/>
              </a:rPr>
            </a:br>
            <a:r>
              <a:rPr lang="es-ES_tradnl" sz="7200" dirty="0">
                <a:latin typeface="Candara" charset="0"/>
                <a:ea typeface="Candara" charset="0"/>
                <a:cs typeface="Candara" charset="0"/>
              </a:rPr>
              <a:t>Medicina Interna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843580"/>
          </a:xfrm>
        </p:spPr>
        <p:txBody>
          <a:bodyPr>
            <a:normAutofit/>
          </a:bodyPr>
          <a:lstStyle/>
          <a:p>
            <a:r>
              <a:rPr lang="es-ES_tradnl" sz="1800" dirty="0"/>
              <a:t>PAULA CASTILLO RODRÍGUEZ</a:t>
            </a:r>
          </a:p>
          <a:p>
            <a:r>
              <a:rPr lang="es-ES_tradnl" sz="1800" dirty="0"/>
              <a:t>Curso 2018/19</a:t>
            </a:r>
          </a:p>
          <a:p>
            <a:r>
              <a:rPr lang="es-ES_tradnl" sz="1800" dirty="0"/>
              <a:t>Talleres integrados iii</a:t>
            </a:r>
          </a:p>
          <a:p>
            <a:r>
              <a:rPr lang="es-ES_tradnl" sz="1800" dirty="0"/>
              <a:t>Aprobado por Dr. SEGUÍ (HOSPITAL DE SAN JUAN)</a:t>
            </a:r>
          </a:p>
        </p:txBody>
      </p:sp>
    </p:spTree>
    <p:extLst>
      <p:ext uri="{BB962C8B-B14F-4D97-AF65-F5344CB8AC3E}">
        <p14:creationId xmlns:p14="http://schemas.microsoft.com/office/powerpoint/2010/main" val="115267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-115178"/>
            <a:ext cx="10058400" cy="1450757"/>
          </a:xfrm>
        </p:spPr>
        <p:txBody>
          <a:bodyPr/>
          <a:lstStyle/>
          <a:p>
            <a:r>
              <a:rPr lang="es-ES_tradnl" dirty="0">
                <a:latin typeface="Candara" charset="0"/>
                <a:ea typeface="Candara" charset="0"/>
                <a:cs typeface="Candara" charset="0"/>
              </a:rPr>
              <a:t>Resumen del caso: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70364"/>
            <a:ext cx="10058400" cy="399873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v"/>
            </a:pPr>
            <a:r>
              <a:rPr lang="es-ES_tradnl" dirty="0"/>
              <a:t>Varón de </a:t>
            </a:r>
            <a:r>
              <a:rPr lang="es-ES_tradnl" b="1" dirty="0"/>
              <a:t>68 años </a:t>
            </a:r>
            <a:r>
              <a:rPr lang="es-ES_tradnl" dirty="0"/>
              <a:t>remitido por MAP para valoración porque desde hace 2 semanas presenta empeoramiento del estado general y</a:t>
            </a:r>
            <a:r>
              <a:rPr lang="es-ES_tradnl" b="1" dirty="0"/>
              <a:t> melenas </a:t>
            </a:r>
            <a:r>
              <a:rPr lang="es-ES_tradnl" dirty="0"/>
              <a:t>en ocasiones asociadas a </a:t>
            </a:r>
            <a:r>
              <a:rPr lang="es-ES_tradnl" b="1" dirty="0"/>
              <a:t>dolor abdominal a nivel del flanco/fosa iliaca izquierda</a:t>
            </a:r>
            <a:r>
              <a:rPr lang="es-ES_tradnl" dirty="0"/>
              <a:t> y hace 2 días deposición con contenido mucoso-sanguinolento. También refiere incontinencia urinaria y </a:t>
            </a:r>
            <a:r>
              <a:rPr lang="es-ES_tradnl" b="1" dirty="0"/>
              <a:t>dolor a nivel de articulación coxofemoral izquierda</a:t>
            </a:r>
            <a:r>
              <a:rPr lang="es-ES_tradnl" dirty="0"/>
              <a:t>. No náuseas ni vómitos. En analítica solicitada por su MAP se objetiva</a:t>
            </a:r>
            <a:r>
              <a:rPr lang="es-ES_tradnl" b="1" dirty="0"/>
              <a:t> CEA 6932,45 </a:t>
            </a:r>
            <a:r>
              <a:rPr lang="es-ES_tradnl" b="1" dirty="0" err="1"/>
              <a:t>ng</a:t>
            </a:r>
            <a:r>
              <a:rPr lang="es-ES_tradnl" b="1" dirty="0"/>
              <a:t>/</a:t>
            </a:r>
            <a:r>
              <a:rPr lang="es-ES_tradnl" b="1" dirty="0" err="1"/>
              <a:t>mL</a:t>
            </a:r>
            <a:r>
              <a:rPr lang="es-ES_tradnl" b="1" dirty="0"/>
              <a:t>.</a:t>
            </a:r>
          </a:p>
          <a:p>
            <a:pPr>
              <a:buFont typeface="Wingdings" charset="2"/>
              <a:buChar char="v"/>
            </a:pPr>
            <a:r>
              <a:rPr lang="es-ES_tradnl" dirty="0"/>
              <a:t>No RAM. No HTA. No DM. No DLP. Exfumador hace años. TEP (2010).</a:t>
            </a:r>
          </a:p>
          <a:p>
            <a:pPr>
              <a:buFont typeface="Wingdings" charset="2"/>
              <a:buChar char="v"/>
            </a:pPr>
            <a:r>
              <a:rPr lang="es-ES_tradnl" dirty="0"/>
              <a:t>No intervenciones quirúrgicas previas. No tratamiento habitual.</a:t>
            </a:r>
          </a:p>
          <a:p>
            <a:pPr>
              <a:buFont typeface="Wingdings" charset="2"/>
              <a:buChar char="v"/>
            </a:pPr>
            <a:r>
              <a:rPr lang="es-ES_tradnl" dirty="0" err="1"/>
              <a:t>Tª</a:t>
            </a:r>
            <a:r>
              <a:rPr lang="es-ES_tradnl" dirty="0"/>
              <a:t>: 36º C, TA: 174/98, FC: 121 </a:t>
            </a:r>
            <a:r>
              <a:rPr lang="es-ES_tradnl" dirty="0" err="1"/>
              <a:t>lpm</a:t>
            </a:r>
            <a:r>
              <a:rPr lang="es-ES_tradnl" dirty="0"/>
              <a:t>, </a:t>
            </a:r>
            <a:r>
              <a:rPr lang="es-ES_tradnl" dirty="0" err="1"/>
              <a:t>Sat</a:t>
            </a:r>
            <a:r>
              <a:rPr lang="es-ES_tradnl" dirty="0"/>
              <a:t>. O2: 98%.</a:t>
            </a:r>
          </a:p>
          <a:p>
            <a:pPr>
              <a:buFont typeface="Wingdings" charset="2"/>
              <a:buChar char="v"/>
            </a:pPr>
            <a:r>
              <a:rPr lang="es-ES_tradnl" u="sng" dirty="0"/>
              <a:t>AC</a:t>
            </a:r>
            <a:r>
              <a:rPr lang="es-ES_tradnl" dirty="0"/>
              <a:t>: rítmica, tonos conservados. </a:t>
            </a:r>
            <a:r>
              <a:rPr lang="es-ES_tradnl" u="sng" dirty="0"/>
              <a:t>AP</a:t>
            </a:r>
            <a:r>
              <a:rPr lang="es-ES_tradnl" dirty="0"/>
              <a:t>: MVC. No ruidos patológicos.</a:t>
            </a:r>
          </a:p>
          <a:p>
            <a:pPr>
              <a:buFont typeface="Wingdings" charset="2"/>
              <a:buChar char="v"/>
            </a:pPr>
            <a:r>
              <a:rPr lang="es-ES_tradnl" u="sng" dirty="0"/>
              <a:t>ABD</a:t>
            </a:r>
            <a:r>
              <a:rPr lang="es-ES_tradnl" dirty="0"/>
              <a:t>: </a:t>
            </a:r>
            <a:r>
              <a:rPr lang="es-ES_tradnl" b="1" dirty="0"/>
              <a:t>Dolor a la palpación en fosa iliaca izquierda </a:t>
            </a:r>
            <a:r>
              <a:rPr lang="es-ES_tradnl" dirty="0"/>
              <a:t>sin signos de irritación peritoneal.</a:t>
            </a:r>
          </a:p>
          <a:p>
            <a:pPr>
              <a:buFont typeface="Wingdings" charset="2"/>
              <a:buChar char="v"/>
            </a:pPr>
            <a:r>
              <a:rPr lang="es-ES_tradnl" b="1" dirty="0"/>
              <a:t> </a:t>
            </a:r>
            <a:r>
              <a:rPr lang="es-ES_tradnl" u="sng" dirty="0">
                <a:solidFill>
                  <a:schemeClr val="tx1"/>
                </a:solidFill>
              </a:rPr>
              <a:t>TACTO RECTAL: </a:t>
            </a:r>
            <a:r>
              <a:rPr lang="es-ES_tradnl" dirty="0"/>
              <a:t>Esfínter tono conservado. No hemorroides externas. Restos fecales sin contenido hemático en ampolla rectal. Próstata de consistencia elástica normal.</a:t>
            </a:r>
          </a:p>
          <a:p>
            <a:pPr>
              <a:buFont typeface="Wingdings" charset="2"/>
              <a:buChar char="v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39368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F8D3EB7-C4F2-C84A-AF77-42DAD45A8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97" y="334608"/>
            <a:ext cx="5938300" cy="576419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D7CA348-DDC0-7941-B0B9-64A9FC763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9297" y="334608"/>
            <a:ext cx="6702703" cy="5764192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7A4E2D0-21B0-8143-9E31-7A5E94424DC8}"/>
              </a:ext>
            </a:extLst>
          </p:cNvPr>
          <p:cNvSpPr txBox="1"/>
          <p:nvPr/>
        </p:nvSpPr>
        <p:spPr>
          <a:xfrm>
            <a:off x="983848" y="23149"/>
            <a:ext cx="4285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RX. ABDOMINO-PÉLVICA: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D57C910-E29F-8A4E-B888-C609E9DB87AA}"/>
              </a:ext>
            </a:extLst>
          </p:cNvPr>
          <p:cNvSpPr txBox="1"/>
          <p:nvPr/>
        </p:nvSpPr>
        <p:spPr>
          <a:xfrm>
            <a:off x="6922148" y="23149"/>
            <a:ext cx="4421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TAC ABDOMINO-PÉLVICO:</a:t>
            </a:r>
          </a:p>
        </p:txBody>
      </p:sp>
    </p:spTree>
    <p:extLst>
      <p:ext uri="{BB962C8B-B14F-4D97-AF65-F5344CB8AC3E}">
        <p14:creationId xmlns:p14="http://schemas.microsoft.com/office/powerpoint/2010/main" val="3346830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9205" y="312516"/>
            <a:ext cx="10426475" cy="5556578"/>
          </a:xfrm>
        </p:spPr>
        <p:txBody>
          <a:bodyPr/>
          <a:lstStyle/>
          <a:p>
            <a:pPr marL="0" indent="0">
              <a:buNone/>
            </a:pPr>
            <a:endParaRPr lang="es-ES_tradnl" dirty="0"/>
          </a:p>
          <a:p>
            <a:pPr>
              <a:buFont typeface="Wingdings" charset="2"/>
              <a:buChar char="v"/>
            </a:pPr>
            <a:r>
              <a:rPr lang="es-ES_tradnl" b="1" dirty="0"/>
              <a:t> TAC: Engrosamiento mural concéntrico de colon descendente </a:t>
            </a:r>
            <a:r>
              <a:rPr lang="es-ES_tradnl" dirty="0"/>
              <a:t>asociado a adenopatías </a:t>
            </a:r>
            <a:r>
              <a:rPr lang="es-ES_tradnl" dirty="0" err="1"/>
              <a:t>locorregionales</a:t>
            </a:r>
            <a:r>
              <a:rPr lang="es-ES_tradnl" dirty="0"/>
              <a:t>, posible etiología neoplásica. </a:t>
            </a:r>
            <a:r>
              <a:rPr lang="es-ES_tradnl" b="1" dirty="0"/>
              <a:t>Destrucción por lesión </a:t>
            </a:r>
            <a:r>
              <a:rPr lang="es-ES_tradnl" b="1" dirty="0" err="1"/>
              <a:t>osteolítica</a:t>
            </a:r>
            <a:r>
              <a:rPr lang="es-ES_tradnl" b="1" dirty="0"/>
              <a:t> de rama del ilion e </a:t>
            </a:r>
            <a:r>
              <a:rPr lang="es-ES_tradnl" b="1" dirty="0" err="1"/>
              <a:t>isquiopubiana</a:t>
            </a:r>
            <a:r>
              <a:rPr lang="es-ES_tradnl" b="1" dirty="0"/>
              <a:t> y columna anterior </a:t>
            </a:r>
            <a:r>
              <a:rPr lang="es-ES_tradnl" b="1" dirty="0" err="1"/>
              <a:t>acetabular</a:t>
            </a:r>
            <a:r>
              <a:rPr lang="es-ES_tradnl" b="1" dirty="0"/>
              <a:t> izquierda</a:t>
            </a:r>
            <a:r>
              <a:rPr lang="es-ES_tradnl" dirty="0"/>
              <a:t>.</a:t>
            </a:r>
          </a:p>
          <a:p>
            <a:pPr>
              <a:buFont typeface="Wingdings" charset="2"/>
              <a:buChar char="v"/>
            </a:pPr>
            <a:r>
              <a:rPr lang="es-ES_tradnl" b="1" dirty="0"/>
              <a:t> COLONOSCOPIA: </a:t>
            </a:r>
          </a:p>
          <a:p>
            <a:pPr marL="0" indent="0">
              <a:buNone/>
            </a:pPr>
            <a:endParaRPr lang="es-ES_tradnl" sz="24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44C76F0-C79A-E344-8091-649A74C8256F}"/>
              </a:ext>
            </a:extLst>
          </p:cNvPr>
          <p:cNvSpPr txBox="1"/>
          <p:nvPr/>
        </p:nvSpPr>
        <p:spPr>
          <a:xfrm>
            <a:off x="0" y="33913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1337960-B71A-DD46-B489-1EB6D1B22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469" y="2200012"/>
            <a:ext cx="4161870" cy="3121403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C5EF762-1E6D-DE49-B3A6-711EDB528AE5}"/>
              </a:ext>
            </a:extLst>
          </p:cNvPr>
          <p:cNvSpPr txBox="1"/>
          <p:nvPr/>
        </p:nvSpPr>
        <p:spPr>
          <a:xfrm>
            <a:off x="5702653" y="2235558"/>
            <a:ext cx="506971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i="1" dirty="0"/>
          </a:p>
          <a:p>
            <a:endParaRPr lang="es-ES" i="1" dirty="0"/>
          </a:p>
          <a:p>
            <a:pPr algn="ctr"/>
            <a:r>
              <a:rPr lang="es-ES" sz="2800" b="1" dirty="0">
                <a:solidFill>
                  <a:schemeClr val="accent1"/>
                </a:solidFill>
                <a:sym typeface="Wingdings" pitchFamily="2" charset="2"/>
              </a:rPr>
              <a:t>DIAGNÓSTICO</a:t>
            </a:r>
            <a:r>
              <a:rPr lang="es-ES" sz="2000" dirty="0">
                <a:solidFill>
                  <a:schemeClr val="accent1"/>
                </a:solidFill>
                <a:sym typeface="Wingdings" pitchFamily="2" charset="2"/>
              </a:rPr>
              <a:t>: Se confirma por AP:</a:t>
            </a:r>
          </a:p>
          <a:p>
            <a:pPr marL="342900" indent="-342900" algn="ctr">
              <a:buFont typeface="Wingdings" pitchFamily="2" charset="2"/>
              <a:buChar char="à"/>
            </a:pPr>
            <a:endParaRPr lang="es-ES" sz="2000" dirty="0">
              <a:solidFill>
                <a:schemeClr val="accent1"/>
              </a:solidFill>
              <a:sym typeface="Wingdings" pitchFamily="2" charset="2"/>
            </a:endParaRPr>
          </a:p>
          <a:p>
            <a:pPr algn="ctr"/>
            <a:r>
              <a:rPr lang="es-ES" sz="20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s-ES" sz="2000" b="1" dirty="0">
                <a:solidFill>
                  <a:schemeClr val="accent1"/>
                </a:solidFill>
                <a:sym typeface="Wingdings" pitchFamily="2" charset="2"/>
              </a:rPr>
              <a:t>ADENOCARCINOMA DE COLON con metástasis </a:t>
            </a:r>
            <a:r>
              <a:rPr lang="es-ES" sz="2000" b="1" dirty="0" err="1">
                <a:solidFill>
                  <a:schemeClr val="accent1"/>
                </a:solidFill>
                <a:sym typeface="Wingdings" pitchFamily="2" charset="2"/>
              </a:rPr>
              <a:t>osteolíticas</a:t>
            </a:r>
            <a:r>
              <a:rPr lang="es-ES" sz="2000" b="1" dirty="0">
                <a:solidFill>
                  <a:schemeClr val="accent1"/>
                </a:solidFill>
                <a:sym typeface="Wingdings" pitchFamily="2" charset="2"/>
              </a:rPr>
              <a:t> en pelvis</a:t>
            </a:r>
            <a:endParaRPr lang="es-ES" sz="2000" b="1" dirty="0">
              <a:solidFill>
                <a:schemeClr val="accent1"/>
              </a:solidFill>
            </a:endParaRPr>
          </a:p>
          <a:p>
            <a:endParaRPr lang="es-ES" i="1" dirty="0"/>
          </a:p>
          <a:p>
            <a:endParaRPr lang="es-ES" i="1" dirty="0"/>
          </a:p>
          <a:p>
            <a:endParaRPr lang="es-ES" i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9B4E484-AD0F-3A42-83E8-6340E4DBC68D}"/>
              </a:ext>
            </a:extLst>
          </p:cNvPr>
          <p:cNvSpPr txBox="1"/>
          <p:nvPr/>
        </p:nvSpPr>
        <p:spPr>
          <a:xfrm>
            <a:off x="1048281" y="5321415"/>
            <a:ext cx="4271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Lesión </a:t>
            </a:r>
            <a:r>
              <a:rPr lang="es-ES" dirty="0" err="1"/>
              <a:t>estenosante</a:t>
            </a:r>
            <a:r>
              <a:rPr lang="es-ES" dirty="0"/>
              <a:t> en </a:t>
            </a:r>
            <a:r>
              <a:rPr lang="es-ES" i="1" dirty="0"/>
              <a:t>“manzana mordida” </a:t>
            </a:r>
            <a:r>
              <a:rPr lang="es-ES" dirty="0"/>
              <a:t>a nivel del colon </a:t>
            </a:r>
            <a:r>
              <a:rPr lang="es-ES" dirty="0" err="1"/>
              <a:t>sigmoide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41156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</TotalTime>
  <Words>281</Words>
  <Application>Microsoft Macintosh PowerPoint</Application>
  <PresentationFormat>Panorámica</PresentationFormat>
  <Paragraphs>25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Candara</vt:lpstr>
      <vt:lpstr>Wingdings</vt:lpstr>
      <vt:lpstr>Retrospección</vt:lpstr>
      <vt:lpstr>Caso clínico  Medicina Interna</vt:lpstr>
      <vt:lpstr>Resumen del caso: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a primera vista: neumología</dc:title>
  <dc:creator>Felices Agullo, Victoria</dc:creator>
  <cp:lastModifiedBy>Paula Castillo Rodríguez</cp:lastModifiedBy>
  <cp:revision>17</cp:revision>
  <dcterms:created xsi:type="dcterms:W3CDTF">2019-03-05T15:25:59Z</dcterms:created>
  <dcterms:modified xsi:type="dcterms:W3CDTF">2019-03-25T14:11:11Z</dcterms:modified>
</cp:coreProperties>
</file>