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7" r:id="rId2"/>
    <p:sldId id="259" r:id="rId3"/>
    <p:sldId id="260" r:id="rId4"/>
    <p:sldId id="256" r:id="rId5"/>
    <p:sldId id="258" r:id="rId6"/>
    <p:sldId id="261"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29" y="8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14D895B-524D-4EA6-AC0D-2471203CF0FB}" type="datetimeFigureOut">
              <a:rPr lang="es-ES" smtClean="0"/>
              <a:t>06/03/2019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339937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4D895B-524D-4EA6-AC0D-2471203CF0FB}" type="datetimeFigureOut">
              <a:rPr lang="es-ES" smtClean="0"/>
              <a:t>06/03/2019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56277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4D895B-524D-4EA6-AC0D-2471203CF0FB}" type="datetimeFigureOut">
              <a:rPr lang="es-ES" smtClean="0"/>
              <a:t>06/03/2019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277198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4D895B-524D-4EA6-AC0D-2471203CF0FB}" type="datetimeFigureOut">
              <a:rPr lang="es-ES" smtClean="0"/>
              <a:t>06/03/2019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68CAD1-51B7-41D1-96D9-934F770B9A30}" type="slidenum">
              <a:rPr lang="es-ES" smtClean="0"/>
              <a:t>‹Nº›</a:t>
            </a:fld>
            <a:endParaRPr lang="es-E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12156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4D895B-524D-4EA6-AC0D-2471203CF0FB}" type="datetimeFigureOut">
              <a:rPr lang="es-ES" smtClean="0"/>
              <a:t>06/03/2019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867978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914D895B-524D-4EA6-AC0D-2471203CF0FB}" type="datetimeFigureOut">
              <a:rPr lang="es-ES" smtClean="0"/>
              <a:t>06/03/2019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975104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914D895B-524D-4EA6-AC0D-2471203CF0FB}" type="datetimeFigureOut">
              <a:rPr lang="es-ES" smtClean="0"/>
              <a:t>06/03/2019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2802115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4D895B-524D-4EA6-AC0D-2471203CF0FB}" type="datetimeFigureOut">
              <a:rPr lang="es-ES" smtClean="0"/>
              <a:t>06/03/2019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1696705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4D895B-524D-4EA6-AC0D-2471203CF0FB}" type="datetimeFigureOut">
              <a:rPr lang="es-ES" smtClean="0"/>
              <a:t>06/03/2019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397170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14D895B-524D-4EA6-AC0D-2471203CF0FB}" type="datetimeFigureOut">
              <a:rPr lang="es-ES" smtClean="0"/>
              <a:t>06/03/2019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86971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14D895B-524D-4EA6-AC0D-2471203CF0FB}" type="datetimeFigureOut">
              <a:rPr lang="es-ES" smtClean="0"/>
              <a:t>06/03/2019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53591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14D895B-524D-4EA6-AC0D-2471203CF0FB}" type="datetimeFigureOut">
              <a:rPr lang="es-ES" smtClean="0"/>
              <a:t>06/03/2019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3379694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14D895B-524D-4EA6-AC0D-2471203CF0FB}" type="datetimeFigureOut">
              <a:rPr lang="es-ES" smtClean="0"/>
              <a:t>06/03/2019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3164386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14D895B-524D-4EA6-AC0D-2471203CF0FB}" type="datetimeFigureOut">
              <a:rPr lang="es-ES" smtClean="0"/>
              <a:t>06/03/2019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1595379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D895B-524D-4EA6-AC0D-2471203CF0FB}" type="datetimeFigureOut">
              <a:rPr lang="es-ES" smtClean="0"/>
              <a:t>06/03/2019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2069462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4D895B-524D-4EA6-AC0D-2471203CF0FB}" type="datetimeFigureOut">
              <a:rPr lang="es-ES" smtClean="0"/>
              <a:t>06/03/2019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168530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14D895B-524D-4EA6-AC0D-2471203CF0FB}" type="datetimeFigureOut">
              <a:rPr lang="es-ES" smtClean="0"/>
              <a:t>06/03/2019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468CAD1-51B7-41D1-96D9-934F770B9A30}" type="slidenum">
              <a:rPr lang="es-ES" smtClean="0"/>
              <a:t>‹Nº›</a:t>
            </a:fld>
            <a:endParaRPr lang="es-ES"/>
          </a:p>
        </p:txBody>
      </p:sp>
    </p:spTree>
    <p:extLst>
      <p:ext uri="{BB962C8B-B14F-4D97-AF65-F5344CB8AC3E}">
        <p14:creationId xmlns:p14="http://schemas.microsoft.com/office/powerpoint/2010/main" val="233209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14D895B-524D-4EA6-AC0D-2471203CF0FB}" type="datetimeFigureOut">
              <a:rPr lang="es-ES" smtClean="0"/>
              <a:t>06/03/2019</a:t>
            </a:fld>
            <a:endParaRPr lang="es-E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468CAD1-51B7-41D1-96D9-934F770B9A30}" type="slidenum">
              <a:rPr lang="es-ES" smtClean="0"/>
              <a:t>‹Nº›</a:t>
            </a:fld>
            <a:endParaRPr lang="es-ES"/>
          </a:p>
        </p:txBody>
      </p:sp>
    </p:spTree>
    <p:extLst>
      <p:ext uri="{BB962C8B-B14F-4D97-AF65-F5344CB8AC3E}">
        <p14:creationId xmlns:p14="http://schemas.microsoft.com/office/powerpoint/2010/main" val="3161022439"/>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811838"/>
          </a:xfrm>
        </p:spPr>
        <p:txBody>
          <a:bodyPr/>
          <a:lstStyle/>
          <a:p>
            <a:pPr algn="ctr"/>
            <a:r>
              <a:rPr lang="es-ES" b="1" dirty="0" smtClean="0"/>
              <a:t>Caso Clínico</a:t>
            </a:r>
            <a:br>
              <a:rPr lang="es-ES" b="1" dirty="0" smtClean="0"/>
            </a:br>
            <a:r>
              <a:rPr lang="es-ES" b="1" dirty="0" smtClean="0"/>
              <a:t/>
            </a:r>
            <a:br>
              <a:rPr lang="es-ES" b="1" dirty="0" smtClean="0"/>
            </a:br>
            <a:r>
              <a:rPr lang="es-ES" dirty="0" smtClean="0"/>
              <a:t>Centro de referencia: </a:t>
            </a:r>
            <a:r>
              <a:rPr lang="es-ES" b="1" dirty="0" smtClean="0"/>
              <a:t>HGUA</a:t>
            </a:r>
            <a:br>
              <a:rPr lang="es-ES" b="1" dirty="0" smtClean="0"/>
            </a:br>
            <a:r>
              <a:rPr lang="es-ES" dirty="0" smtClean="0"/>
              <a:t/>
            </a:r>
            <a:br>
              <a:rPr lang="es-ES" dirty="0" smtClean="0"/>
            </a:br>
            <a:r>
              <a:rPr lang="es-ES" dirty="0" smtClean="0"/>
              <a:t>Servicio: </a:t>
            </a:r>
            <a:r>
              <a:rPr lang="es-ES" b="1" dirty="0" smtClean="0"/>
              <a:t>Cardiología</a:t>
            </a:r>
            <a:r>
              <a:rPr lang="es-ES" dirty="0" smtClean="0"/>
              <a:t/>
            </a:r>
            <a:br>
              <a:rPr lang="es-ES" dirty="0" smtClean="0"/>
            </a:br>
            <a:r>
              <a:rPr lang="es-ES" dirty="0" smtClean="0"/>
              <a:t/>
            </a:r>
            <a:br>
              <a:rPr lang="es-ES" dirty="0" smtClean="0"/>
            </a:br>
            <a:r>
              <a:rPr lang="es-ES" dirty="0" smtClean="0"/>
              <a:t>Tutor: Vicente </a:t>
            </a:r>
            <a:r>
              <a:rPr lang="es-ES" dirty="0" err="1" smtClean="0"/>
              <a:t>Arrarte</a:t>
            </a:r>
            <a:r>
              <a:rPr lang="es-ES" dirty="0" smtClean="0"/>
              <a:t/>
            </a:r>
            <a:br>
              <a:rPr lang="es-ES" dirty="0" smtClean="0"/>
            </a:br>
            <a:r>
              <a:rPr lang="es-ES" dirty="0"/>
              <a:t/>
            </a:r>
            <a:br>
              <a:rPr lang="es-ES" dirty="0"/>
            </a:br>
            <a:r>
              <a:rPr lang="es-ES" dirty="0" smtClean="0"/>
              <a:t>Autor: Carlos Yago Riquelme</a:t>
            </a:r>
            <a:endParaRPr lang="es-ES" dirty="0"/>
          </a:p>
        </p:txBody>
      </p:sp>
    </p:spTree>
    <p:extLst>
      <p:ext uri="{BB962C8B-B14F-4D97-AF65-F5344CB8AC3E}">
        <p14:creationId xmlns:p14="http://schemas.microsoft.com/office/powerpoint/2010/main" val="2913517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12192000" cy="6815112"/>
          </a:xfrm>
        </p:spPr>
        <p:txBody>
          <a:bodyPr/>
          <a:lstStyle/>
          <a:p>
            <a:r>
              <a:rPr lang="es-ES" dirty="0" smtClean="0"/>
              <a:t>Varón de 72 años acude a urgencias por disnea de mínimos esfuerzos tras un alta el 4 de enero, a partir de la cual refiere un deterioro progresivo, sin respuesta a su tratamiento inhalador habitual con corticoides. No palpitaciones ni dolor precordial. No </a:t>
            </a:r>
            <a:r>
              <a:rPr lang="es-ES" dirty="0" err="1" smtClean="0"/>
              <a:t>ortopnea</a:t>
            </a:r>
            <a:r>
              <a:rPr lang="es-ES" dirty="0" smtClean="0"/>
              <a:t> ni DPN. Refiere oliguria.</a:t>
            </a:r>
          </a:p>
          <a:p>
            <a:r>
              <a:rPr lang="es-ES" dirty="0" smtClean="0"/>
              <a:t>Antecedentes: No RAM, HTA, DM, DLP, Exfumador de 20 años/paquete. ICC con HVI severa, AI Dilatada, IM ligera, </a:t>
            </a:r>
            <a:r>
              <a:rPr lang="es-ES" dirty="0" err="1" smtClean="0"/>
              <a:t>Eao</a:t>
            </a:r>
            <a:r>
              <a:rPr lang="es-ES" dirty="0" smtClean="0"/>
              <a:t> Moderada. FA </a:t>
            </a:r>
            <a:r>
              <a:rPr lang="es-ES" dirty="0" err="1" smtClean="0"/>
              <a:t>anticoagulada</a:t>
            </a:r>
            <a:r>
              <a:rPr lang="es-ES" dirty="0" smtClean="0"/>
              <a:t>, Artritis gotosa, Hernia de hiato y múltiples TVP. EPOC. Diagnosticado de adenocarcinoma bronquial LSI seguido por oncología. </a:t>
            </a:r>
            <a:r>
              <a:rPr lang="es-ES" b="1" u="sng" dirty="0" smtClean="0"/>
              <a:t>IQ:</a:t>
            </a:r>
            <a:r>
              <a:rPr lang="es-ES" dirty="0" smtClean="0"/>
              <a:t> Trasplantado renal (2005), LIO en OD.</a:t>
            </a:r>
          </a:p>
          <a:p>
            <a:r>
              <a:rPr lang="es-ES" dirty="0" smtClean="0"/>
              <a:t>Tratamiento actual: </a:t>
            </a:r>
            <a:r>
              <a:rPr lang="es-ES" dirty="0" err="1" smtClean="0"/>
              <a:t>Amlodipino</a:t>
            </a:r>
            <a:r>
              <a:rPr lang="es-ES" dirty="0" smtClean="0"/>
              <a:t>, </a:t>
            </a:r>
            <a:r>
              <a:rPr lang="es-ES" dirty="0" err="1" smtClean="0"/>
              <a:t>Bisoprolol</a:t>
            </a:r>
            <a:r>
              <a:rPr lang="es-ES" dirty="0" smtClean="0"/>
              <a:t>, Furosemida, </a:t>
            </a:r>
            <a:r>
              <a:rPr lang="es-ES" dirty="0" err="1" smtClean="0"/>
              <a:t>Everolimús</a:t>
            </a:r>
            <a:r>
              <a:rPr lang="es-ES" dirty="0" smtClean="0"/>
              <a:t>, Corticoides inhalados, Salbutamol, Bromuro de </a:t>
            </a:r>
            <a:r>
              <a:rPr lang="es-ES" dirty="0" err="1" smtClean="0"/>
              <a:t>ipratropio</a:t>
            </a:r>
            <a:r>
              <a:rPr lang="es-ES" dirty="0" smtClean="0"/>
              <a:t>, tratamiento oncológico.</a:t>
            </a:r>
          </a:p>
          <a:p>
            <a:r>
              <a:rPr lang="es-ES" b="1" u="sng" dirty="0" smtClean="0"/>
              <a:t>EXPLORACIÓN:</a:t>
            </a:r>
            <a:r>
              <a:rPr lang="es-ES" dirty="0" smtClean="0"/>
              <a:t> BEG con TA:139/72 </a:t>
            </a:r>
            <a:r>
              <a:rPr lang="es-ES" dirty="0" err="1" smtClean="0"/>
              <a:t>mmHg</a:t>
            </a:r>
            <a:r>
              <a:rPr lang="es-ES" dirty="0" smtClean="0"/>
              <a:t>, FC:98 </a:t>
            </a:r>
            <a:r>
              <a:rPr lang="es-ES" dirty="0" err="1" smtClean="0"/>
              <a:t>lpm</a:t>
            </a:r>
            <a:r>
              <a:rPr lang="es-ES" dirty="0" smtClean="0"/>
              <a:t>, </a:t>
            </a:r>
            <a:r>
              <a:rPr lang="es-ES" dirty="0" err="1" smtClean="0"/>
              <a:t>eupneico</a:t>
            </a:r>
            <a:r>
              <a:rPr lang="es-ES" dirty="0" smtClean="0"/>
              <a:t>, </a:t>
            </a:r>
            <a:r>
              <a:rPr lang="es-ES" dirty="0" err="1" smtClean="0"/>
              <a:t>Sat</a:t>
            </a:r>
            <a:r>
              <a:rPr lang="es-ES" dirty="0" smtClean="0"/>
              <a:t>: 93% sin O2, NC, NH, </a:t>
            </a:r>
            <a:r>
              <a:rPr lang="es-ES" dirty="0" err="1" smtClean="0"/>
              <a:t>CyO</a:t>
            </a:r>
            <a:r>
              <a:rPr lang="es-ES" dirty="0" smtClean="0"/>
              <a:t>.</a:t>
            </a:r>
          </a:p>
          <a:p>
            <a:pPr marL="0" indent="0">
              <a:buNone/>
            </a:pPr>
            <a:r>
              <a:rPr lang="es-ES" b="1" dirty="0" smtClean="0"/>
              <a:t>	AC: </a:t>
            </a:r>
            <a:r>
              <a:rPr lang="es-ES" dirty="0" smtClean="0"/>
              <a:t>arrítmico con soplo sistólico conocido </a:t>
            </a:r>
            <a:r>
              <a:rPr lang="es-ES" b="1" dirty="0" smtClean="0"/>
              <a:t>AP:</a:t>
            </a:r>
            <a:r>
              <a:rPr lang="es-ES" dirty="0" smtClean="0"/>
              <a:t> crepitantes bilaterales en campos medios, </a:t>
            </a:r>
            <a:r>
              <a:rPr lang="es-ES" dirty="0" err="1" smtClean="0"/>
              <a:t>hipoventilación</a:t>
            </a:r>
            <a:r>
              <a:rPr lang="es-ES" dirty="0" smtClean="0"/>
              <a:t> en base </a:t>
            </a:r>
            <a:r>
              <a:rPr lang="es-ES" dirty="0" err="1" smtClean="0"/>
              <a:t>izda</a:t>
            </a:r>
            <a:r>
              <a:rPr lang="es-ES" dirty="0" smtClean="0"/>
              <a:t>, MV disminuido en lado izquierdo.</a:t>
            </a:r>
          </a:p>
          <a:p>
            <a:pPr marL="0" indent="0">
              <a:buNone/>
            </a:pPr>
            <a:r>
              <a:rPr lang="es-ES" b="1" dirty="0"/>
              <a:t>	</a:t>
            </a:r>
            <a:r>
              <a:rPr lang="es-ES" dirty="0" smtClean="0"/>
              <a:t>Edemas en MMII. </a:t>
            </a:r>
            <a:r>
              <a:rPr lang="es-ES" b="1" dirty="0" smtClean="0"/>
              <a:t>Resto de exploración sin hallazgos.</a:t>
            </a:r>
            <a:endParaRPr lang="es-ES" b="1" dirty="0"/>
          </a:p>
        </p:txBody>
      </p:sp>
    </p:spTree>
    <p:extLst>
      <p:ext uri="{BB962C8B-B14F-4D97-AF65-F5344CB8AC3E}">
        <p14:creationId xmlns:p14="http://schemas.microsoft.com/office/powerpoint/2010/main" val="185695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0"/>
            <a:ext cx="12181352" cy="6858000"/>
          </a:xfrm>
        </p:spPr>
        <p:txBody>
          <a:bodyPr/>
          <a:lstStyle/>
          <a:p>
            <a:r>
              <a:rPr lang="es-ES" b="1" u="sng" dirty="0" smtClean="0"/>
              <a:t>PRUEBAS COMPLEMENTARIAS:</a:t>
            </a:r>
            <a:endParaRPr lang="es-ES" u="sng" dirty="0" smtClean="0"/>
          </a:p>
          <a:p>
            <a:pPr lvl="1"/>
            <a:r>
              <a:rPr lang="es-ES" b="1" dirty="0" smtClean="0"/>
              <a:t>AS</a:t>
            </a:r>
            <a:r>
              <a:rPr lang="es-ES" dirty="0" smtClean="0"/>
              <a:t>: Quick 28%, INR 2,86, Glucosa 267 mg/</a:t>
            </a:r>
            <a:r>
              <a:rPr lang="es-ES" dirty="0" err="1" smtClean="0"/>
              <a:t>dL</a:t>
            </a:r>
            <a:r>
              <a:rPr lang="es-ES" dirty="0" smtClean="0"/>
              <a:t>, </a:t>
            </a:r>
            <a:r>
              <a:rPr lang="es-ES" dirty="0" err="1" smtClean="0"/>
              <a:t>Hb</a:t>
            </a:r>
            <a:r>
              <a:rPr lang="es-ES" dirty="0" smtClean="0"/>
              <a:t>: 11,3 g/</a:t>
            </a:r>
            <a:r>
              <a:rPr lang="es-ES" dirty="0" err="1" smtClean="0"/>
              <a:t>dL</a:t>
            </a:r>
            <a:r>
              <a:rPr lang="es-ES" dirty="0" smtClean="0"/>
              <a:t>, </a:t>
            </a:r>
            <a:r>
              <a:rPr lang="es-ES" dirty="0" err="1" smtClean="0"/>
              <a:t>proBNP</a:t>
            </a:r>
            <a:r>
              <a:rPr lang="es-ES" dirty="0" smtClean="0"/>
              <a:t>: 3082 </a:t>
            </a:r>
            <a:r>
              <a:rPr lang="es-ES" dirty="0" err="1" smtClean="0"/>
              <a:t>pg</a:t>
            </a:r>
            <a:r>
              <a:rPr lang="es-ES" dirty="0" smtClean="0"/>
              <a:t>/</a:t>
            </a:r>
            <a:r>
              <a:rPr lang="es-ES" dirty="0" err="1" smtClean="0"/>
              <a:t>mL</a:t>
            </a:r>
            <a:r>
              <a:rPr lang="es-ES" dirty="0" smtClean="0"/>
              <a:t> (</a:t>
            </a:r>
            <a:r>
              <a:rPr lang="es-ES" dirty="0" err="1" smtClean="0"/>
              <a:t>vn</a:t>
            </a:r>
            <a:r>
              <a:rPr lang="es-ES" dirty="0" smtClean="0"/>
              <a:t>: 125 </a:t>
            </a:r>
            <a:r>
              <a:rPr lang="es-ES" dirty="0" err="1" smtClean="0"/>
              <a:t>pg</a:t>
            </a:r>
            <a:r>
              <a:rPr lang="es-ES" dirty="0" smtClean="0"/>
              <a:t>/</a:t>
            </a:r>
            <a:r>
              <a:rPr lang="es-ES" dirty="0" err="1" smtClean="0"/>
              <a:t>mL</a:t>
            </a:r>
            <a:r>
              <a:rPr lang="es-ES" dirty="0" smtClean="0"/>
              <a:t>), </a:t>
            </a:r>
            <a:r>
              <a:rPr lang="es-ES" dirty="0" err="1" smtClean="0"/>
              <a:t>troponina</a:t>
            </a:r>
            <a:r>
              <a:rPr lang="es-ES" dirty="0" smtClean="0"/>
              <a:t> T algo elevada.</a:t>
            </a:r>
          </a:p>
          <a:p>
            <a:pPr lvl="1"/>
            <a:r>
              <a:rPr lang="es-ES" b="1" dirty="0" smtClean="0"/>
              <a:t>ECG:</a:t>
            </a:r>
            <a:r>
              <a:rPr lang="es-ES" dirty="0" smtClean="0"/>
              <a:t> FA, BRIHH, T negativas en I, AVL, V5 y V6, ya conocidos previamente.</a:t>
            </a:r>
          </a:p>
          <a:p>
            <a:pPr lvl="1"/>
            <a:r>
              <a:rPr lang="es-ES" b="1" dirty="0" err="1" smtClean="0"/>
              <a:t>Rx</a:t>
            </a:r>
            <a:r>
              <a:rPr lang="es-ES" b="1" dirty="0" smtClean="0"/>
              <a:t> Tórax: (SIGUIENTE DIAPOSITIVA)</a:t>
            </a:r>
          </a:p>
          <a:p>
            <a:pPr lvl="1"/>
            <a:r>
              <a:rPr lang="es-ES" b="1" dirty="0" smtClean="0"/>
              <a:t>TAC</a:t>
            </a:r>
            <a:r>
              <a:rPr lang="es-ES" b="1" dirty="0">
                <a:sym typeface="Wingdings" panose="05000000000000000000" pitchFamily="2" charset="2"/>
              </a:rPr>
              <a:t> </a:t>
            </a:r>
            <a:r>
              <a:rPr lang="es-ES" b="1" dirty="0" smtClean="0">
                <a:sym typeface="Wingdings" panose="05000000000000000000" pitchFamily="2" charset="2"/>
              </a:rPr>
              <a:t>(SIGUIENTE DIAPOSITIVA)</a:t>
            </a:r>
          </a:p>
          <a:p>
            <a:pPr lvl="1"/>
            <a:r>
              <a:rPr lang="es-ES" b="1" dirty="0" smtClean="0">
                <a:sym typeface="Wingdings" panose="05000000000000000000" pitchFamily="2" charset="2"/>
              </a:rPr>
              <a:t>PREGUNTAS: </a:t>
            </a:r>
          </a:p>
          <a:p>
            <a:pPr marL="800100" lvl="1" indent="-342900">
              <a:buAutoNum type="alphaUcParenR"/>
            </a:pPr>
            <a:r>
              <a:rPr lang="es-ES" b="1" dirty="0" smtClean="0">
                <a:sym typeface="Wingdings" panose="05000000000000000000" pitchFamily="2" charset="2"/>
              </a:rPr>
              <a:t>DESCRIPCIÓN DE LAS IMÁGENES</a:t>
            </a:r>
          </a:p>
          <a:p>
            <a:pPr marL="800100" lvl="1" indent="-342900">
              <a:buAutoNum type="alphaUcParenR"/>
            </a:pPr>
            <a:r>
              <a:rPr lang="es-ES" b="1" dirty="0" smtClean="0">
                <a:sym typeface="Wingdings" panose="05000000000000000000" pitchFamily="2" charset="2"/>
              </a:rPr>
              <a:t>ORIGEN DE LOS HALLAZGOS DE PRUEBAS IMAGEN Y DE LA CLÍNICA: ¿CARDIOGÉNICO O TUMORAL? JUSTIFICAR RESPUESTA.</a:t>
            </a:r>
            <a:endParaRPr lang="es-ES" b="1" dirty="0"/>
          </a:p>
        </p:txBody>
      </p:sp>
    </p:spTree>
    <p:extLst>
      <p:ext uri="{BB962C8B-B14F-4D97-AF65-F5344CB8AC3E}">
        <p14:creationId xmlns:p14="http://schemas.microsoft.com/office/powerpoint/2010/main" val="2188245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ES"/>
          </a:p>
        </p:txBody>
      </p:sp>
      <p:sp>
        <p:nvSpPr>
          <p:cNvPr id="3" name="Subtítulo 2"/>
          <p:cNvSpPr>
            <a:spLocks noGrp="1"/>
          </p:cNvSpPr>
          <p:nvPr>
            <p:ph type="subTitle" idx="1"/>
          </p:nvPr>
        </p:nvSpPr>
        <p:spPr/>
        <p:txBody>
          <a:bodyPr/>
          <a:lstStyle/>
          <a:p>
            <a:endParaRPr lang="es-ES"/>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1697" y="0"/>
            <a:ext cx="10268606" cy="6858000"/>
          </a:xfrm>
          <a:prstGeom prst="rect">
            <a:avLst/>
          </a:prstGeom>
        </p:spPr>
      </p:pic>
    </p:spTree>
    <p:extLst>
      <p:ext uri="{BB962C8B-B14F-4D97-AF65-F5344CB8AC3E}">
        <p14:creationId xmlns:p14="http://schemas.microsoft.com/office/powerpoint/2010/main" val="972480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5" name="Marcador de contenid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662237" y="-2662237"/>
            <a:ext cx="6858000" cy="12182474"/>
          </a:xfrm>
        </p:spPr>
      </p:pic>
    </p:spTree>
    <p:extLst>
      <p:ext uri="{BB962C8B-B14F-4D97-AF65-F5344CB8AC3E}">
        <p14:creationId xmlns:p14="http://schemas.microsoft.com/office/powerpoint/2010/main" val="239590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0"/>
            <a:ext cx="10353761" cy="1326321"/>
          </a:xfrm>
        </p:spPr>
        <p:txBody>
          <a:bodyPr/>
          <a:lstStyle/>
          <a:p>
            <a:r>
              <a:rPr lang="es-ES" dirty="0" smtClean="0"/>
              <a:t>SOLUCIONES</a:t>
            </a:r>
            <a:endParaRPr lang="es-ES" dirty="0"/>
          </a:p>
        </p:txBody>
      </p:sp>
      <p:sp>
        <p:nvSpPr>
          <p:cNvPr id="3" name="Marcador de contenido 2"/>
          <p:cNvSpPr>
            <a:spLocks noGrp="1"/>
          </p:cNvSpPr>
          <p:nvPr>
            <p:ph idx="1"/>
          </p:nvPr>
        </p:nvSpPr>
        <p:spPr>
          <a:xfrm>
            <a:off x="-110359" y="1326320"/>
            <a:ext cx="12402070" cy="5531679"/>
          </a:xfrm>
        </p:spPr>
        <p:txBody>
          <a:bodyPr/>
          <a:lstStyle/>
          <a:p>
            <a:r>
              <a:rPr lang="es-ES" b="1" u="sng" dirty="0" smtClean="0"/>
              <a:t>RX:</a:t>
            </a:r>
            <a:r>
              <a:rPr lang="es-ES" dirty="0" smtClean="0"/>
              <a:t> Pinzamiento SCF Izquierdo por aparente derrame pleural, derrame laminar en cisura menor derecha. Masa </a:t>
            </a:r>
            <a:r>
              <a:rPr lang="es-ES" dirty="0" err="1" smtClean="0"/>
              <a:t>hiliar</a:t>
            </a:r>
            <a:r>
              <a:rPr lang="es-ES" dirty="0" smtClean="0"/>
              <a:t> en LSI. ICT&gt;0,5. Bronquio principal izquierdo </a:t>
            </a:r>
            <a:r>
              <a:rPr lang="es-ES" dirty="0" err="1" smtClean="0"/>
              <a:t>traccionado</a:t>
            </a:r>
            <a:r>
              <a:rPr lang="es-ES" dirty="0" smtClean="0"/>
              <a:t> hacia masa.</a:t>
            </a:r>
          </a:p>
          <a:p>
            <a:r>
              <a:rPr lang="es-ES" b="1" u="sng" dirty="0" smtClean="0"/>
              <a:t>TAC:</a:t>
            </a:r>
            <a:r>
              <a:rPr lang="es-ES" dirty="0" smtClean="0"/>
              <a:t> Masa </a:t>
            </a:r>
            <a:r>
              <a:rPr lang="es-ES" dirty="0" err="1" smtClean="0"/>
              <a:t>hiliar</a:t>
            </a:r>
            <a:r>
              <a:rPr lang="es-ES" dirty="0" smtClean="0"/>
              <a:t> en LSI de 4,54 cm  con posible invasión aórtica. Derrame pleural izquierdo.</a:t>
            </a:r>
          </a:p>
          <a:p>
            <a:r>
              <a:rPr lang="es-ES" b="1" u="sng" dirty="0" smtClean="0"/>
              <a:t>ORIGEN HALLAZGOS Y CLÍNICA: </a:t>
            </a:r>
            <a:r>
              <a:rPr lang="es-ES" dirty="0" smtClean="0"/>
              <a:t>El origen del derrame pleural es </a:t>
            </a:r>
            <a:r>
              <a:rPr lang="es-ES" b="1" dirty="0" smtClean="0"/>
              <a:t>TUMORAL </a:t>
            </a:r>
            <a:r>
              <a:rPr lang="es-ES" dirty="0" smtClean="0"/>
              <a:t>dado que es unilateral e izquierdo. En caso de ser de origen cardiológico, sería bilateral (lo más frecuente) y, en caso de ser unilateral, sería derecho. La clínica tendrá origen mixto dado que es un paciente con una ICC con HVI severa con diversidad de patologías cardiológicas y FRCV, no es de extrañar que una neoplasia de pulmón con su respectivo derrame pleural, hayan descompensado su ICC dando lugar a la clínica. Por tanto el origen sería mixto.</a:t>
            </a:r>
            <a:endParaRPr lang="es-ES" b="1" u="sng" dirty="0"/>
          </a:p>
        </p:txBody>
      </p:sp>
    </p:spTree>
    <p:extLst>
      <p:ext uri="{BB962C8B-B14F-4D97-AF65-F5344CB8AC3E}">
        <p14:creationId xmlns:p14="http://schemas.microsoft.com/office/powerpoint/2010/main" val="10190444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TM04033921[[fn=Damasco]]</Template>
  <TotalTime>44</TotalTime>
  <Words>414</Words>
  <Application>Microsoft Office PowerPoint</Application>
  <PresentationFormat>Panorámica</PresentationFormat>
  <Paragraphs>19</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Bookman Old Style</vt:lpstr>
      <vt:lpstr>Rockwell</vt:lpstr>
      <vt:lpstr>Wingdings</vt:lpstr>
      <vt:lpstr>Damask</vt:lpstr>
      <vt:lpstr>Caso Clínico  Centro de referencia: HGUA  Servicio: Cardiología  Tutor: Vicente Arrarte  Autor: Carlos Yago Riquelme</vt:lpstr>
      <vt:lpstr>Presentación de PowerPoint</vt:lpstr>
      <vt:lpstr>Presentación de PowerPoint</vt:lpstr>
      <vt:lpstr>Presentación de PowerPoint</vt:lpstr>
      <vt:lpstr>Presentación de PowerPoint</vt:lpstr>
      <vt:lpstr>SOLUCIONES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HOMBRE DE 72 AÑOS ACUDE A URGENCIAS CON DISNEA  DE MÍNIMOS ESFUERZOS, EDEMAS MMII, TOS NO PRODUCTIVA</dc:title>
  <dc:creator>Usuario de Windows</dc:creator>
  <cp:lastModifiedBy>Usuario de Windows</cp:lastModifiedBy>
  <cp:revision>6</cp:revision>
  <dcterms:created xsi:type="dcterms:W3CDTF">2019-02-27T18:49:47Z</dcterms:created>
  <dcterms:modified xsi:type="dcterms:W3CDTF">2019-03-06T16:49:00Z</dcterms:modified>
</cp:coreProperties>
</file>