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63" r:id="rId4"/>
    <p:sldId id="257" r:id="rId5"/>
    <p:sldId id="258" r:id="rId6"/>
    <p:sldId id="262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673295" y="1621221"/>
            <a:ext cx="8915399" cy="2262781"/>
          </a:xfrm>
        </p:spPr>
        <p:txBody>
          <a:bodyPr/>
          <a:lstStyle/>
          <a:p>
            <a:pPr algn="ctr"/>
            <a:r>
              <a:rPr lang="es-ES" dirty="0"/>
              <a:t>DIAGNÓSTICO POR IMAGEN INFECCIOSAS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89213" y="4677103"/>
            <a:ext cx="8915399" cy="1226559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es-ES" dirty="0"/>
              <a:t>CARMEN LUCÍA FERRER PÉREZ</a:t>
            </a:r>
          </a:p>
          <a:p>
            <a:pPr algn="r"/>
            <a:r>
              <a:rPr lang="es-ES" dirty="0"/>
              <a:t>Nº EXPEDIENTE: 2431</a:t>
            </a:r>
          </a:p>
          <a:p>
            <a:pPr algn="r"/>
            <a:r>
              <a:rPr lang="es-ES" dirty="0" smtClean="0"/>
              <a:t>Imágenes aprobadas </a:t>
            </a:r>
            <a:r>
              <a:rPr lang="es-ES" dirty="0"/>
              <a:t>por Dra. </a:t>
            </a:r>
            <a:r>
              <a:rPr lang="es-ES" dirty="0" smtClean="0"/>
              <a:t>Pascual</a:t>
            </a:r>
            <a:endParaRPr lang="es-ES" dirty="0"/>
          </a:p>
          <a:p>
            <a:pPr algn="r"/>
            <a:r>
              <a:rPr lang="es-ES" dirty="0"/>
              <a:t>Curso 2018-2019</a:t>
            </a:r>
          </a:p>
          <a:p>
            <a:pPr algn="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95435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610233" y="1996965"/>
            <a:ext cx="8915400" cy="404648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dirty="0"/>
              <a:t>Mujer de 69 años que acude a Urgencias 02/19 por fiebre, MEG y molestias abdominales. </a:t>
            </a:r>
          </a:p>
          <a:p>
            <a:pPr>
              <a:lnSpc>
                <a:spcPct val="90000"/>
              </a:lnSpc>
            </a:pPr>
            <a:r>
              <a:rPr lang="es-ES" dirty="0"/>
              <a:t>- </a:t>
            </a:r>
            <a:r>
              <a:rPr lang="es-ES" u="sng" dirty="0"/>
              <a:t>ALTA</a:t>
            </a:r>
            <a:r>
              <a:rPr lang="es-ES" dirty="0"/>
              <a:t> por mejoría clínica y control de la fiebre con analgesia y antibioterapia + pruebas diagnósticas negativas para Gripe y Neumonía.</a:t>
            </a:r>
          </a:p>
          <a:p>
            <a:pPr>
              <a:lnSpc>
                <a:spcPct val="90000"/>
              </a:lnSpc>
            </a:pPr>
            <a:endParaRPr lang="es-ES" dirty="0"/>
          </a:p>
          <a:p>
            <a:pPr>
              <a:lnSpc>
                <a:spcPct val="90000"/>
              </a:lnSpc>
            </a:pPr>
            <a:r>
              <a:rPr lang="es-ES" dirty="0"/>
              <a:t>Acude una semana después 19/02/19 por fiebre continua diaria de 38-38.5ºC, MEG, distensión abdominal y molestias en </a:t>
            </a:r>
            <a:r>
              <a:rPr lang="es-ES" dirty="0" err="1"/>
              <a:t>hemiabdomen</a:t>
            </a:r>
            <a:r>
              <a:rPr lang="es-ES" dirty="0"/>
              <a:t> inferior.</a:t>
            </a:r>
          </a:p>
          <a:p>
            <a:pPr>
              <a:lnSpc>
                <a:spcPct val="90000"/>
              </a:lnSpc>
            </a:pPr>
            <a:r>
              <a:rPr lang="es-ES" dirty="0"/>
              <a:t>- INGRESO en UEI como </a:t>
            </a:r>
            <a:r>
              <a:rPr lang="es-ES" u="sng" dirty="0" err="1"/>
              <a:t>Sd</a:t>
            </a:r>
            <a:r>
              <a:rPr lang="es-ES" u="sng" dirty="0"/>
              <a:t>. Febril a estudio.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67544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442067" y="1019503"/>
            <a:ext cx="8915400" cy="43933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b="1" dirty="0"/>
              <a:t>FROTIS</a:t>
            </a:r>
            <a:r>
              <a:rPr lang="es-ES" b="1" dirty="0" smtClean="0"/>
              <a:t>:</a:t>
            </a:r>
          </a:p>
          <a:p>
            <a:pPr marL="0" indent="0">
              <a:lnSpc>
                <a:spcPct val="90000"/>
              </a:lnSpc>
              <a:buNone/>
            </a:pPr>
            <a:endParaRPr lang="es-ES" b="1" dirty="0"/>
          </a:p>
          <a:p>
            <a:pPr>
              <a:lnSpc>
                <a:spcPct val="90000"/>
              </a:lnSpc>
            </a:pPr>
            <a:r>
              <a:rPr lang="es-ES" dirty="0"/>
              <a:t>-</a:t>
            </a:r>
            <a:r>
              <a:rPr lang="es-ES" u="sng" dirty="0"/>
              <a:t>MORFOLOGÍA SERIE ROJA:</a:t>
            </a:r>
            <a:r>
              <a:rPr lang="es-ES" dirty="0"/>
              <a:t> Anisocitosis leve con hipocromía y </a:t>
            </a:r>
            <a:r>
              <a:rPr lang="es-ES" dirty="0" err="1"/>
              <a:t>microcitosis</a:t>
            </a:r>
            <a:r>
              <a:rPr lang="es-ES" dirty="0"/>
              <a:t> leve. </a:t>
            </a:r>
            <a:r>
              <a:rPr lang="es-ES" dirty="0" err="1"/>
              <a:t>Dianocitos</a:t>
            </a:r>
            <a:r>
              <a:rPr lang="es-ES" dirty="0"/>
              <a:t> dispersos.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s-ES" dirty="0"/>
              <a:t>    </a:t>
            </a:r>
            <a:r>
              <a:rPr lang="es-ES" dirty="0" smtClean="0"/>
              <a:t>Anemia </a:t>
            </a:r>
            <a:r>
              <a:rPr lang="es-ES" dirty="0"/>
              <a:t>regenerativa de componente ferropénico + componente inflamatorio</a:t>
            </a:r>
            <a:r>
              <a:rPr lang="es-ES" dirty="0" smtClean="0"/>
              <a:t>.</a:t>
            </a:r>
          </a:p>
          <a:p>
            <a:pPr marL="0" indent="0">
              <a:lnSpc>
                <a:spcPct val="90000"/>
              </a:lnSpc>
              <a:buNone/>
            </a:pPr>
            <a:endParaRPr lang="es-ES" dirty="0"/>
          </a:p>
          <a:p>
            <a:pPr>
              <a:lnSpc>
                <a:spcPct val="90000"/>
              </a:lnSpc>
            </a:pPr>
            <a:r>
              <a:rPr lang="es-ES" u="sng" dirty="0"/>
              <a:t>-MORFOLOGÍA SERIE BLANCA:</a:t>
            </a:r>
            <a:r>
              <a:rPr lang="es-ES" dirty="0"/>
              <a:t> Linfocitos de aspecto activado, alguna forma de citoplasma intensamente basófilo. Células que remedan </a:t>
            </a:r>
            <a:r>
              <a:rPr lang="es-ES" dirty="0" err="1"/>
              <a:t>centroblastos</a:t>
            </a:r>
            <a:r>
              <a:rPr lang="es-ES" dirty="0"/>
              <a:t> circulante, aunque su identificación morfológica es difícil</a:t>
            </a:r>
            <a:r>
              <a:rPr lang="es-ES" dirty="0" smtClean="0"/>
              <a:t>.</a:t>
            </a:r>
          </a:p>
          <a:p>
            <a:pPr marL="0" indent="0">
              <a:lnSpc>
                <a:spcPct val="90000"/>
              </a:lnSpc>
              <a:buNone/>
            </a:pPr>
            <a:endParaRPr lang="es-ES" dirty="0"/>
          </a:p>
          <a:p>
            <a:pPr>
              <a:lnSpc>
                <a:spcPct val="90000"/>
              </a:lnSpc>
            </a:pPr>
            <a:r>
              <a:rPr lang="es-ES" u="sng" dirty="0" smtClean="0"/>
              <a:t>-</a:t>
            </a:r>
            <a:r>
              <a:rPr lang="es-ES" u="sng" dirty="0"/>
              <a:t>MORFOLOGÍA SERIE </a:t>
            </a:r>
            <a:r>
              <a:rPr lang="es-ES" u="sng" dirty="0" smtClean="0"/>
              <a:t>PLAQUETARIA: </a:t>
            </a:r>
            <a:r>
              <a:rPr lang="es-ES" dirty="0" err="1" smtClean="0"/>
              <a:t>Trombocitosis</a:t>
            </a:r>
            <a:r>
              <a:rPr lang="es-ES" dirty="0" smtClean="0"/>
              <a:t> </a:t>
            </a:r>
            <a:r>
              <a:rPr lang="es-ES" dirty="0"/>
              <a:t>que impresiona de reactiva.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46925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20"/>
          <a:stretch/>
        </p:blipFill>
        <p:spPr>
          <a:xfrm>
            <a:off x="6011918" y="2832314"/>
            <a:ext cx="6074980" cy="3914755"/>
          </a:xfrm>
        </p:spPr>
      </p:pic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90" r="1918"/>
          <a:stretch/>
        </p:blipFill>
        <p:spPr>
          <a:xfrm>
            <a:off x="252249" y="76139"/>
            <a:ext cx="5847944" cy="3718096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2419476" y="3825767"/>
            <a:ext cx="1513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Imagen 1</a:t>
            </a:r>
            <a:endParaRPr lang="es-ES" b="1" dirty="0"/>
          </a:p>
        </p:txBody>
      </p:sp>
      <p:sp>
        <p:nvSpPr>
          <p:cNvPr id="8" name="CuadroTexto 7"/>
          <p:cNvSpPr txBox="1"/>
          <p:nvPr/>
        </p:nvSpPr>
        <p:spPr>
          <a:xfrm>
            <a:off x="8492359" y="2410430"/>
            <a:ext cx="1460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Imagen 2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4064636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83" r="1892"/>
          <a:stretch/>
        </p:blipFill>
        <p:spPr>
          <a:xfrm>
            <a:off x="2430516" y="1201361"/>
            <a:ext cx="7373005" cy="5458945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5465378" y="725213"/>
            <a:ext cx="1303283" cy="367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Imagen 3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440120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89212" y="771255"/>
            <a:ext cx="8911687" cy="1280890"/>
          </a:xfrm>
        </p:spPr>
        <p:txBody>
          <a:bodyPr/>
          <a:lstStyle/>
          <a:p>
            <a:r>
              <a:rPr lang="es-ES" b="1" dirty="0" smtClean="0"/>
              <a:t>TAC: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2343806"/>
            <a:ext cx="7952664" cy="3567415"/>
          </a:xfrm>
        </p:spPr>
        <p:txBody>
          <a:bodyPr/>
          <a:lstStyle/>
          <a:p>
            <a:r>
              <a:rPr lang="es-ES" b="1" dirty="0" smtClean="0"/>
              <a:t>Imagen 1</a:t>
            </a:r>
            <a:r>
              <a:rPr lang="es-ES" dirty="0" smtClean="0"/>
              <a:t>: Adenopatías yugulares.</a:t>
            </a:r>
          </a:p>
          <a:p>
            <a:r>
              <a:rPr lang="es-ES" b="1" dirty="0" smtClean="0"/>
              <a:t>Imagen 2: </a:t>
            </a:r>
            <a:r>
              <a:rPr lang="es-ES" dirty="0" smtClean="0"/>
              <a:t>Moderado derrame pleural </a:t>
            </a:r>
            <a:r>
              <a:rPr lang="es-ES" dirty="0" smtClean="0"/>
              <a:t>izquierdo y nódulos pulmonares. </a:t>
            </a:r>
          </a:p>
          <a:p>
            <a:r>
              <a:rPr lang="es-ES" b="1" dirty="0" smtClean="0"/>
              <a:t>Imagen </a:t>
            </a:r>
            <a:r>
              <a:rPr lang="es-ES" b="1" dirty="0" smtClean="0"/>
              <a:t>3:  </a:t>
            </a:r>
            <a:r>
              <a:rPr lang="es-ES" dirty="0"/>
              <a:t>Masas </a:t>
            </a:r>
            <a:r>
              <a:rPr lang="es-ES" dirty="0" err="1" smtClean="0"/>
              <a:t>perirrenales</a:t>
            </a:r>
            <a:r>
              <a:rPr lang="es-ES" dirty="0" smtClean="0"/>
              <a:t> </a:t>
            </a:r>
            <a:r>
              <a:rPr lang="es-ES" dirty="0"/>
              <a:t>bilaterales con adenopatías retroperitoneales y mesentéricas</a:t>
            </a:r>
            <a:r>
              <a:rPr lang="es-ES" sz="800" dirty="0"/>
              <a:t>.</a:t>
            </a:r>
          </a:p>
          <a:p>
            <a:pPr marL="0" indent="0">
              <a:lnSpc>
                <a:spcPct val="90000"/>
              </a:lnSpc>
              <a:buNone/>
            </a:pPr>
            <a:endParaRPr lang="es-ES" sz="800" dirty="0"/>
          </a:p>
        </p:txBody>
      </p:sp>
    </p:spTree>
    <p:extLst>
      <p:ext uri="{BB962C8B-B14F-4D97-AF65-F5344CB8AC3E}">
        <p14:creationId xmlns:p14="http://schemas.microsoft.com/office/powerpoint/2010/main" val="473929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94483"/>
          </a:xfrm>
        </p:spPr>
        <p:txBody>
          <a:bodyPr/>
          <a:lstStyle/>
          <a:p>
            <a:r>
              <a:rPr lang="es-ES" b="1" dirty="0" smtClean="0"/>
              <a:t>Diagnóstico: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694316" y="2690648"/>
            <a:ext cx="8915400" cy="1408386"/>
          </a:xfrm>
        </p:spPr>
        <p:txBody>
          <a:bodyPr/>
          <a:lstStyle/>
          <a:p>
            <a:r>
              <a:rPr lang="es-ES" dirty="0" smtClean="0"/>
              <a:t>Proceso </a:t>
            </a:r>
            <a:r>
              <a:rPr lang="es-ES" dirty="0" err="1" smtClean="0"/>
              <a:t>linfoproliferativo</a:t>
            </a:r>
            <a:r>
              <a:rPr lang="es-ES" dirty="0"/>
              <a:t> </a:t>
            </a:r>
            <a:r>
              <a:rPr lang="es-ES" dirty="0" smtClean="0"/>
              <a:t>B de alto grado, tipo linfoma B difuso.</a:t>
            </a: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5540224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127</TotalTime>
  <Words>213</Words>
  <Application>Microsoft Office PowerPoint</Application>
  <PresentationFormat>Panorámica</PresentationFormat>
  <Paragraphs>27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Espiral</vt:lpstr>
      <vt:lpstr>DIAGNÓSTICO POR IMAGEN INFECCIOSAS</vt:lpstr>
      <vt:lpstr>Presentación de PowerPoint</vt:lpstr>
      <vt:lpstr>Presentación de PowerPoint</vt:lpstr>
      <vt:lpstr>Presentación de PowerPoint</vt:lpstr>
      <vt:lpstr>Presentación de PowerPoint</vt:lpstr>
      <vt:lpstr>TAC:</vt:lpstr>
      <vt:lpstr>Diagnóstico: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DIAGNÓSTICO POR IMAGEN INFECCIOSAS</dc:title>
  <dc:creator>2alu</dc:creator>
  <cp:lastModifiedBy>2alu</cp:lastModifiedBy>
  <cp:revision>12</cp:revision>
  <dcterms:created xsi:type="dcterms:W3CDTF">2019-03-14T14:38:30Z</dcterms:created>
  <dcterms:modified xsi:type="dcterms:W3CDTF">2019-03-27T08:40:35Z</dcterms:modified>
</cp:coreProperties>
</file>