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3" r:id="rId4"/>
    <p:sldId id="257" r:id="rId5"/>
    <p:sldId id="258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73295" y="1621221"/>
            <a:ext cx="8915399" cy="2262781"/>
          </a:xfrm>
        </p:spPr>
        <p:txBody>
          <a:bodyPr/>
          <a:lstStyle/>
          <a:p>
            <a:pPr algn="ctr"/>
            <a:r>
              <a:rPr lang="es-ES" dirty="0"/>
              <a:t>DIAGNÓSTICO POR IMAGEN INFECCIOSAS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677103"/>
            <a:ext cx="8915399" cy="122655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s-ES" dirty="0"/>
              <a:t>CARMEN LUCÍA FERRER PÉREZ</a:t>
            </a:r>
          </a:p>
          <a:p>
            <a:pPr algn="r"/>
            <a:r>
              <a:rPr lang="es-ES" dirty="0"/>
              <a:t>Nº EXPEDIENTE: 2431</a:t>
            </a:r>
          </a:p>
          <a:p>
            <a:pPr algn="r"/>
            <a:r>
              <a:rPr lang="es-ES" dirty="0" smtClean="0"/>
              <a:t>Imágenes aprobadas </a:t>
            </a:r>
            <a:r>
              <a:rPr lang="es-ES" dirty="0"/>
              <a:t>por Dra. </a:t>
            </a:r>
            <a:r>
              <a:rPr lang="es-ES" dirty="0" smtClean="0"/>
              <a:t>Pascual</a:t>
            </a:r>
            <a:endParaRPr lang="es-ES" dirty="0"/>
          </a:p>
          <a:p>
            <a:pPr algn="r"/>
            <a:r>
              <a:rPr lang="es-ES" dirty="0"/>
              <a:t>Curso 2018-2019</a:t>
            </a:r>
          </a:p>
          <a:p>
            <a:pPr algn="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543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10233" y="1996965"/>
            <a:ext cx="8915400" cy="404648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/>
              <a:t>Mujer de 69 años que acude a Urgencias 02/19 por fiebre, MEG y molestias abdominales. </a:t>
            </a:r>
          </a:p>
          <a:p>
            <a:pPr>
              <a:lnSpc>
                <a:spcPct val="90000"/>
              </a:lnSpc>
            </a:pPr>
            <a:r>
              <a:rPr lang="es-ES" dirty="0"/>
              <a:t>- </a:t>
            </a:r>
            <a:r>
              <a:rPr lang="es-ES" u="sng" dirty="0"/>
              <a:t>ALTA</a:t>
            </a:r>
            <a:r>
              <a:rPr lang="es-ES" dirty="0"/>
              <a:t> por mejoría clínica y control de la fiebre con analgesia y antibioterapia + pruebas diagnósticas negativas para Gripe y Neumonía.</a:t>
            </a:r>
          </a:p>
          <a:p>
            <a:pPr>
              <a:lnSpc>
                <a:spcPct val="90000"/>
              </a:lnSpc>
            </a:pPr>
            <a:endParaRPr lang="es-ES" dirty="0"/>
          </a:p>
          <a:p>
            <a:pPr>
              <a:lnSpc>
                <a:spcPct val="90000"/>
              </a:lnSpc>
            </a:pPr>
            <a:r>
              <a:rPr lang="es-ES" dirty="0"/>
              <a:t>Acude una semana después 19/02/19 por fiebre continua diaria de 38-38.5ºC, MEG, distensión abdominal y molestias en </a:t>
            </a:r>
            <a:r>
              <a:rPr lang="es-ES" dirty="0" err="1"/>
              <a:t>hemiabdomen</a:t>
            </a:r>
            <a:r>
              <a:rPr lang="es-ES" dirty="0"/>
              <a:t> inferior.</a:t>
            </a:r>
          </a:p>
          <a:p>
            <a:pPr>
              <a:lnSpc>
                <a:spcPct val="90000"/>
              </a:lnSpc>
            </a:pPr>
            <a:r>
              <a:rPr lang="es-ES" dirty="0"/>
              <a:t>- INGRESO en UEI como </a:t>
            </a:r>
            <a:r>
              <a:rPr lang="es-ES" u="sng" dirty="0" err="1"/>
              <a:t>Sd</a:t>
            </a:r>
            <a:r>
              <a:rPr lang="es-ES" u="sng" dirty="0"/>
              <a:t>. Febril a estudio.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754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42067" y="1019503"/>
            <a:ext cx="8915400" cy="4393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b="1" dirty="0"/>
              <a:t>FROTIS</a:t>
            </a:r>
            <a:r>
              <a:rPr lang="es-ES" b="1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es-ES" b="1" dirty="0"/>
          </a:p>
          <a:p>
            <a:pPr>
              <a:lnSpc>
                <a:spcPct val="90000"/>
              </a:lnSpc>
            </a:pPr>
            <a:r>
              <a:rPr lang="es-ES" dirty="0"/>
              <a:t>-</a:t>
            </a:r>
            <a:r>
              <a:rPr lang="es-ES" u="sng" dirty="0"/>
              <a:t>MORFOLOGÍA SERIE ROJA:</a:t>
            </a:r>
            <a:r>
              <a:rPr lang="es-ES" dirty="0"/>
              <a:t> Anisocitosis leve con hipocromía y </a:t>
            </a:r>
            <a:r>
              <a:rPr lang="es-ES" dirty="0" err="1"/>
              <a:t>microcitosis</a:t>
            </a:r>
            <a:r>
              <a:rPr lang="es-ES" dirty="0"/>
              <a:t> leve. </a:t>
            </a:r>
            <a:r>
              <a:rPr lang="es-ES" dirty="0" err="1"/>
              <a:t>Dianocitos</a:t>
            </a:r>
            <a:r>
              <a:rPr lang="es-ES" dirty="0"/>
              <a:t> dispersos.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" dirty="0"/>
              <a:t>    </a:t>
            </a:r>
            <a:r>
              <a:rPr lang="es-ES" dirty="0" smtClean="0"/>
              <a:t>Anemia </a:t>
            </a:r>
            <a:r>
              <a:rPr lang="es-ES" dirty="0"/>
              <a:t>regenerativa de componente ferropénico + componente inflamatorio</a:t>
            </a:r>
            <a:r>
              <a:rPr lang="es-E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s-ES" dirty="0"/>
          </a:p>
          <a:p>
            <a:pPr>
              <a:lnSpc>
                <a:spcPct val="90000"/>
              </a:lnSpc>
            </a:pPr>
            <a:r>
              <a:rPr lang="es-ES" u="sng" dirty="0"/>
              <a:t>-MORFOLOGÍA SERIE BLANCA:</a:t>
            </a:r>
            <a:r>
              <a:rPr lang="es-ES" dirty="0"/>
              <a:t> Linfocitos de aspecto activado, alguna forma de citoplasma intensamente basófilo. Células que remedan </a:t>
            </a:r>
            <a:r>
              <a:rPr lang="es-ES" dirty="0" err="1"/>
              <a:t>centroblastos</a:t>
            </a:r>
            <a:r>
              <a:rPr lang="es-ES" dirty="0"/>
              <a:t> circulante, aunque su identificación morfológica es difícil</a:t>
            </a:r>
            <a:r>
              <a:rPr lang="es-E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s-ES" dirty="0"/>
          </a:p>
          <a:p>
            <a:pPr>
              <a:lnSpc>
                <a:spcPct val="90000"/>
              </a:lnSpc>
            </a:pPr>
            <a:r>
              <a:rPr lang="es-ES" u="sng" dirty="0" smtClean="0"/>
              <a:t>-</a:t>
            </a:r>
            <a:r>
              <a:rPr lang="es-ES" u="sng" dirty="0"/>
              <a:t>MORFOLOGÍA SERIE </a:t>
            </a:r>
            <a:r>
              <a:rPr lang="es-ES" u="sng" dirty="0" smtClean="0"/>
              <a:t>PLAQUETARIA: </a:t>
            </a:r>
            <a:r>
              <a:rPr lang="es-ES" dirty="0" err="1" smtClean="0"/>
              <a:t>Trombocitosis</a:t>
            </a:r>
            <a:r>
              <a:rPr lang="es-ES" dirty="0" smtClean="0"/>
              <a:t> </a:t>
            </a:r>
            <a:r>
              <a:rPr lang="es-ES" dirty="0"/>
              <a:t>que impresiona de reactiva.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692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0"/>
          <a:stretch/>
        </p:blipFill>
        <p:spPr>
          <a:xfrm>
            <a:off x="6011918" y="2832314"/>
            <a:ext cx="6074980" cy="3914755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0" r="1918"/>
          <a:stretch/>
        </p:blipFill>
        <p:spPr>
          <a:xfrm>
            <a:off x="252249" y="76139"/>
            <a:ext cx="5847944" cy="371809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419476" y="3825767"/>
            <a:ext cx="151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Imagen 1</a:t>
            </a:r>
            <a:endParaRPr lang="es-ES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8492359" y="2410430"/>
            <a:ext cx="146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Imagen 2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6463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3" r="1892"/>
          <a:stretch/>
        </p:blipFill>
        <p:spPr>
          <a:xfrm>
            <a:off x="2430516" y="1201361"/>
            <a:ext cx="7373005" cy="545894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465378" y="725213"/>
            <a:ext cx="1303283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Imagen 3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4012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771255"/>
            <a:ext cx="8911687" cy="1280890"/>
          </a:xfrm>
        </p:spPr>
        <p:txBody>
          <a:bodyPr/>
          <a:lstStyle/>
          <a:p>
            <a:r>
              <a:rPr lang="es-ES" b="1" dirty="0" smtClean="0"/>
              <a:t>TAC: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343806"/>
            <a:ext cx="7952664" cy="3567415"/>
          </a:xfrm>
        </p:spPr>
        <p:txBody>
          <a:bodyPr/>
          <a:lstStyle/>
          <a:p>
            <a:r>
              <a:rPr lang="es-ES" b="1" dirty="0" smtClean="0"/>
              <a:t>Imagen 1</a:t>
            </a:r>
            <a:r>
              <a:rPr lang="es-ES" dirty="0" smtClean="0"/>
              <a:t>: Adenopatías yugulares.</a:t>
            </a:r>
          </a:p>
          <a:p>
            <a:r>
              <a:rPr lang="es-ES" b="1" dirty="0" smtClean="0"/>
              <a:t>Imagen 2: </a:t>
            </a:r>
            <a:r>
              <a:rPr lang="es-ES" dirty="0" smtClean="0"/>
              <a:t>Moderado derrame pleural </a:t>
            </a:r>
            <a:r>
              <a:rPr lang="es-ES" dirty="0" smtClean="0"/>
              <a:t>izquierdo y nódulos pulmonares. </a:t>
            </a:r>
          </a:p>
          <a:p>
            <a:r>
              <a:rPr lang="es-ES" b="1" dirty="0" smtClean="0"/>
              <a:t>Imagen </a:t>
            </a:r>
            <a:r>
              <a:rPr lang="es-ES" b="1" dirty="0" smtClean="0"/>
              <a:t>3:  </a:t>
            </a:r>
            <a:r>
              <a:rPr lang="es-ES" dirty="0"/>
              <a:t>Masas </a:t>
            </a:r>
            <a:r>
              <a:rPr lang="es-ES" dirty="0" err="1" smtClean="0"/>
              <a:t>perirrenales</a:t>
            </a:r>
            <a:r>
              <a:rPr lang="es-ES" dirty="0" smtClean="0"/>
              <a:t> </a:t>
            </a:r>
            <a:r>
              <a:rPr lang="es-ES" dirty="0"/>
              <a:t>bilaterales con adenopatías retroperitoneales y mesentéricas</a:t>
            </a:r>
            <a:r>
              <a:rPr lang="es-ES" sz="8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47392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4483"/>
          </a:xfrm>
        </p:spPr>
        <p:txBody>
          <a:bodyPr/>
          <a:lstStyle/>
          <a:p>
            <a:r>
              <a:rPr lang="es-ES" b="1" dirty="0" smtClean="0"/>
              <a:t>Diagnóstico: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94316" y="2690648"/>
            <a:ext cx="8915400" cy="1408386"/>
          </a:xfrm>
        </p:spPr>
        <p:txBody>
          <a:bodyPr/>
          <a:lstStyle/>
          <a:p>
            <a:r>
              <a:rPr lang="es-ES" dirty="0" smtClean="0"/>
              <a:t>Proceso </a:t>
            </a:r>
            <a:r>
              <a:rPr lang="es-ES" dirty="0" err="1" smtClean="0"/>
              <a:t>linfoproliferativo</a:t>
            </a:r>
            <a:r>
              <a:rPr lang="es-ES" dirty="0"/>
              <a:t> </a:t>
            </a:r>
            <a:r>
              <a:rPr lang="es-ES" dirty="0" smtClean="0"/>
              <a:t>B de alto grado, tipo linfoma B difuso.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54022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213</Words>
  <Application>Microsoft Office PowerPoint</Application>
  <PresentationFormat>Panorámica</PresentationFormat>
  <Paragraphs>27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DIAGNÓSTICO POR IMAGEN INFECCIOSAS</vt:lpstr>
      <vt:lpstr>Presentación de PowerPoint</vt:lpstr>
      <vt:lpstr>Presentación de PowerPoint</vt:lpstr>
      <vt:lpstr>Presentación de PowerPoint</vt:lpstr>
      <vt:lpstr>Presentación de PowerPoint</vt:lpstr>
      <vt:lpstr>TAC:</vt:lpstr>
      <vt:lpstr>Diagnóstico: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 INFECCIOSAS</dc:title>
  <dc:creator>2alu</dc:creator>
  <cp:lastModifiedBy>2alu</cp:lastModifiedBy>
  <cp:revision>12</cp:revision>
  <dcterms:created xsi:type="dcterms:W3CDTF">2019-03-14T14:38:30Z</dcterms:created>
  <dcterms:modified xsi:type="dcterms:W3CDTF">2019-03-27T08:40:35Z</dcterms:modified>
</cp:coreProperties>
</file>