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2A2496-095B-4379-A556-541021063493}" v="1" dt="2019-03-14T18:38:31.1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37" autoAdjust="0"/>
  </p:normalViewPr>
  <p:slideViewPr>
    <p:cSldViewPr snapToGrid="0">
      <p:cViewPr varScale="1">
        <p:scale>
          <a:sx n="77" d="100"/>
          <a:sy n="77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B753-CC4E-420D-812C-D9890E10B5E4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01818-0C0E-41A3-955A-833622906F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151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B753-CC4E-420D-812C-D9890E10B5E4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01818-0C0E-41A3-955A-833622906F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3116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B753-CC4E-420D-812C-D9890E10B5E4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01818-0C0E-41A3-955A-833622906F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4198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B753-CC4E-420D-812C-D9890E10B5E4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01818-0C0E-41A3-955A-833622906FBA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43401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B753-CC4E-420D-812C-D9890E10B5E4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01818-0C0E-41A3-955A-833622906F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59882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B753-CC4E-420D-812C-D9890E10B5E4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01818-0C0E-41A3-955A-833622906F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81012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B753-CC4E-420D-812C-D9890E10B5E4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01818-0C0E-41A3-955A-833622906F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8142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B753-CC4E-420D-812C-D9890E10B5E4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01818-0C0E-41A3-955A-833622906F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87251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B753-CC4E-420D-812C-D9890E10B5E4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01818-0C0E-41A3-955A-833622906F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6563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B753-CC4E-420D-812C-D9890E10B5E4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01818-0C0E-41A3-955A-833622906F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5673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B753-CC4E-420D-812C-D9890E10B5E4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01818-0C0E-41A3-955A-833622906F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8437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B753-CC4E-420D-812C-D9890E10B5E4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01818-0C0E-41A3-955A-833622906F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67962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B753-CC4E-420D-812C-D9890E10B5E4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01818-0C0E-41A3-955A-833622906F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67106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B753-CC4E-420D-812C-D9890E10B5E4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01818-0C0E-41A3-955A-833622906F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7022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B753-CC4E-420D-812C-D9890E10B5E4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01818-0C0E-41A3-955A-833622906F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1696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B753-CC4E-420D-812C-D9890E10B5E4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01818-0C0E-41A3-955A-833622906F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94609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3B753-CC4E-420D-812C-D9890E10B5E4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01818-0C0E-41A3-955A-833622906F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7125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F213B753-CC4E-420D-812C-D9890E10B5E4}" type="datetimeFigureOut">
              <a:rPr lang="es-ES" smtClean="0"/>
              <a:t>24/03/2019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01818-0C0E-41A3-955A-833622906F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5605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  <p:sldLayoutId id="2147483789" r:id="rId15"/>
    <p:sldLayoutId id="2147483790" r:id="rId16"/>
    <p:sldLayoutId id="214748379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34FA10D-5116-47B4-A70E-7764352513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tx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36">
            <a:extLst>
              <a:ext uri="{FF2B5EF4-FFF2-40B4-BE49-F238E27FC236}">
                <a16:creationId xmlns:a16="http://schemas.microsoft.com/office/drawing/2014/main" id="{B2718AAE-52B9-4DD9-9D83-A9C975C9D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30210" y="0"/>
            <a:ext cx="559472" cy="3709642"/>
          </a:xfrm>
          <a:custGeom>
            <a:avLst/>
            <a:gdLst>
              <a:gd name="connsiteX0" fmla="*/ 0 w 559472"/>
              <a:gd name="connsiteY0" fmla="*/ 0 h 3709642"/>
              <a:gd name="connsiteX1" fmla="*/ 473952 w 559472"/>
              <a:gd name="connsiteY1" fmla="*/ 0 h 3709642"/>
              <a:gd name="connsiteX2" fmla="*/ 485840 w 559472"/>
              <a:gd name="connsiteY2" fmla="*/ 161194 h 3709642"/>
              <a:gd name="connsiteX3" fmla="*/ 523949 w 559472"/>
              <a:gd name="connsiteY3" fmla="*/ 3672197 h 3709642"/>
              <a:gd name="connsiteX4" fmla="*/ 454748 w 559472"/>
              <a:gd name="connsiteY4" fmla="*/ 3709642 h 3709642"/>
              <a:gd name="connsiteX5" fmla="*/ 448224 w 559472"/>
              <a:gd name="connsiteY5" fmla="*/ 3510471 h 3709642"/>
              <a:gd name="connsiteX6" fmla="*/ 443564 w 559472"/>
              <a:gd name="connsiteY6" fmla="*/ 3408563 h 3709642"/>
              <a:gd name="connsiteX7" fmla="*/ 438902 w 559472"/>
              <a:gd name="connsiteY7" fmla="*/ 3304407 h 3709642"/>
              <a:gd name="connsiteX8" fmla="*/ 433941 w 559472"/>
              <a:gd name="connsiteY8" fmla="*/ 3198777 h 3709642"/>
              <a:gd name="connsiteX9" fmla="*/ 427584 w 559472"/>
              <a:gd name="connsiteY9" fmla="*/ 3092510 h 3709642"/>
              <a:gd name="connsiteX10" fmla="*/ 420988 w 559472"/>
              <a:gd name="connsiteY10" fmla="*/ 2984390 h 3709642"/>
              <a:gd name="connsiteX11" fmla="*/ 414330 w 559472"/>
              <a:gd name="connsiteY11" fmla="*/ 2874401 h 3709642"/>
              <a:gd name="connsiteX12" fmla="*/ 406840 w 559472"/>
              <a:gd name="connsiteY12" fmla="*/ 2762980 h 3709642"/>
              <a:gd name="connsiteX13" fmla="*/ 397745 w 559472"/>
              <a:gd name="connsiteY13" fmla="*/ 2650566 h 3709642"/>
              <a:gd name="connsiteX14" fmla="*/ 389154 w 559472"/>
              <a:gd name="connsiteY14" fmla="*/ 2536612 h 3709642"/>
              <a:gd name="connsiteX15" fmla="*/ 379225 w 559472"/>
              <a:gd name="connsiteY15" fmla="*/ 2421642 h 3709642"/>
              <a:gd name="connsiteX16" fmla="*/ 368316 w 559472"/>
              <a:gd name="connsiteY16" fmla="*/ 2305627 h 3709642"/>
              <a:gd name="connsiteX17" fmla="*/ 357466 w 559472"/>
              <a:gd name="connsiteY17" fmla="*/ 2189233 h 3709642"/>
              <a:gd name="connsiteX18" fmla="*/ 344982 w 559472"/>
              <a:gd name="connsiteY18" fmla="*/ 2071473 h 3709642"/>
              <a:gd name="connsiteX19" fmla="*/ 332466 w 559472"/>
              <a:gd name="connsiteY19" fmla="*/ 1952216 h 3709642"/>
              <a:gd name="connsiteX20" fmla="*/ 319121 w 559472"/>
              <a:gd name="connsiteY20" fmla="*/ 1833776 h 3709642"/>
              <a:gd name="connsiteX21" fmla="*/ 304408 w 559472"/>
              <a:gd name="connsiteY21" fmla="*/ 1713948 h 3709642"/>
              <a:gd name="connsiteX22" fmla="*/ 288685 w 559472"/>
              <a:gd name="connsiteY22" fmla="*/ 1592703 h 3709642"/>
              <a:gd name="connsiteX23" fmla="*/ 273050 w 559472"/>
              <a:gd name="connsiteY23" fmla="*/ 1471451 h 3709642"/>
              <a:gd name="connsiteX24" fmla="*/ 255813 w 559472"/>
              <a:gd name="connsiteY24" fmla="*/ 1350328 h 3709642"/>
              <a:gd name="connsiteX25" fmla="*/ 237060 w 559472"/>
              <a:gd name="connsiteY25" fmla="*/ 1227080 h 3709642"/>
              <a:gd name="connsiteX26" fmla="*/ 218488 w 559472"/>
              <a:gd name="connsiteY26" fmla="*/ 1106065 h 3709642"/>
              <a:gd name="connsiteX27" fmla="*/ 198221 w 559472"/>
              <a:gd name="connsiteY27" fmla="*/ 982940 h 3709642"/>
              <a:gd name="connsiteX28" fmla="*/ 177152 w 559472"/>
              <a:gd name="connsiteY28" fmla="*/ 858755 h 3709642"/>
              <a:gd name="connsiteX29" fmla="*/ 155551 w 559472"/>
              <a:gd name="connsiteY29" fmla="*/ 736861 h 3709642"/>
              <a:gd name="connsiteX30" fmla="*/ 131782 w 559472"/>
              <a:gd name="connsiteY30" fmla="*/ 613645 h 3709642"/>
              <a:gd name="connsiteX31" fmla="*/ 107123 w 559472"/>
              <a:gd name="connsiteY31" fmla="*/ 490500 h 3709642"/>
              <a:gd name="connsiteX32" fmla="*/ 82552 w 559472"/>
              <a:gd name="connsiteY32" fmla="*/ 367348 h 3709642"/>
              <a:gd name="connsiteX33" fmla="*/ 55608 w 559472"/>
              <a:gd name="connsiteY33" fmla="*/ 244762 h 3709642"/>
              <a:gd name="connsiteX34" fmla="*/ 28130 w 559472"/>
              <a:gd name="connsiteY34" fmla="*/ 122220 h 3709642"/>
              <a:gd name="connsiteX35" fmla="*/ 0 w 559472"/>
              <a:gd name="connsiteY35" fmla="*/ 0 h 3709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559472" h="3709642">
                <a:moveTo>
                  <a:pt x="0" y="0"/>
                </a:moveTo>
                <a:lnTo>
                  <a:pt x="473952" y="0"/>
                </a:lnTo>
                <a:lnTo>
                  <a:pt x="485840" y="161194"/>
                </a:lnTo>
                <a:cubicBezTo>
                  <a:pt x="552063" y="1147770"/>
                  <a:pt x="592441" y="3086737"/>
                  <a:pt x="523949" y="3672197"/>
                </a:cubicBezTo>
                <a:cubicBezTo>
                  <a:pt x="500842" y="3684557"/>
                  <a:pt x="477855" y="3697282"/>
                  <a:pt x="454748" y="3709642"/>
                </a:cubicBezTo>
                <a:lnTo>
                  <a:pt x="448224" y="3510471"/>
                </a:lnTo>
                <a:lnTo>
                  <a:pt x="443564" y="3408563"/>
                </a:lnTo>
                <a:lnTo>
                  <a:pt x="438902" y="3304407"/>
                </a:lnTo>
                <a:lnTo>
                  <a:pt x="433941" y="3198777"/>
                </a:lnTo>
                <a:lnTo>
                  <a:pt x="427584" y="3092510"/>
                </a:lnTo>
                <a:lnTo>
                  <a:pt x="420988" y="2984390"/>
                </a:lnTo>
                <a:lnTo>
                  <a:pt x="414330" y="2874401"/>
                </a:lnTo>
                <a:lnTo>
                  <a:pt x="406840" y="2762980"/>
                </a:lnTo>
                <a:lnTo>
                  <a:pt x="397745" y="2650566"/>
                </a:lnTo>
                <a:lnTo>
                  <a:pt x="389154" y="2536612"/>
                </a:lnTo>
                <a:lnTo>
                  <a:pt x="379225" y="2421642"/>
                </a:lnTo>
                <a:lnTo>
                  <a:pt x="368316" y="2305627"/>
                </a:lnTo>
                <a:lnTo>
                  <a:pt x="357466" y="2189233"/>
                </a:lnTo>
                <a:lnTo>
                  <a:pt x="344982" y="2071473"/>
                </a:lnTo>
                <a:lnTo>
                  <a:pt x="332466" y="1952216"/>
                </a:lnTo>
                <a:lnTo>
                  <a:pt x="319121" y="1833776"/>
                </a:lnTo>
                <a:lnTo>
                  <a:pt x="304408" y="1713948"/>
                </a:lnTo>
                <a:lnTo>
                  <a:pt x="288685" y="1592703"/>
                </a:lnTo>
                <a:lnTo>
                  <a:pt x="273050" y="1471451"/>
                </a:lnTo>
                <a:lnTo>
                  <a:pt x="255813" y="1350328"/>
                </a:lnTo>
                <a:lnTo>
                  <a:pt x="237060" y="1227080"/>
                </a:lnTo>
                <a:lnTo>
                  <a:pt x="218488" y="1106065"/>
                </a:lnTo>
                <a:lnTo>
                  <a:pt x="198221" y="982940"/>
                </a:lnTo>
                <a:lnTo>
                  <a:pt x="177152" y="858755"/>
                </a:lnTo>
                <a:lnTo>
                  <a:pt x="155551" y="736861"/>
                </a:lnTo>
                <a:lnTo>
                  <a:pt x="131782" y="613645"/>
                </a:lnTo>
                <a:lnTo>
                  <a:pt x="107123" y="490500"/>
                </a:lnTo>
                <a:lnTo>
                  <a:pt x="82552" y="367348"/>
                </a:lnTo>
                <a:lnTo>
                  <a:pt x="55608" y="244762"/>
                </a:lnTo>
                <a:lnTo>
                  <a:pt x="28130" y="1222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49FF39B1-9689-44AE-A803-7B90A059DC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376484" cy="6858001"/>
          </a:xfrm>
          <a:custGeom>
            <a:avLst/>
            <a:gdLst>
              <a:gd name="connsiteX0" fmla="*/ 7031769 w 8376484"/>
              <a:gd name="connsiteY0" fmla="*/ 0 h 6858001"/>
              <a:gd name="connsiteX1" fmla="*/ 8375307 w 8376484"/>
              <a:gd name="connsiteY1" fmla="*/ 0 h 6858001"/>
              <a:gd name="connsiteX2" fmla="*/ 8350262 w 8376484"/>
              <a:gd name="connsiteY2" fmla="*/ 155677 h 6858001"/>
              <a:gd name="connsiteX3" fmla="*/ 8326393 w 8376484"/>
              <a:gd name="connsiteY3" fmla="*/ 310668 h 6858001"/>
              <a:gd name="connsiteX4" fmla="*/ 8303029 w 8376484"/>
              <a:gd name="connsiteY4" fmla="*/ 466344 h 6858001"/>
              <a:gd name="connsiteX5" fmla="*/ 8283026 w 8376484"/>
              <a:gd name="connsiteY5" fmla="*/ 622707 h 6858001"/>
              <a:gd name="connsiteX6" fmla="*/ 8262855 w 8376484"/>
              <a:gd name="connsiteY6" fmla="*/ 778383 h 6858001"/>
              <a:gd name="connsiteX7" fmla="*/ 8244029 w 8376484"/>
              <a:gd name="connsiteY7" fmla="*/ 934746 h 6858001"/>
              <a:gd name="connsiteX8" fmla="*/ 8227893 w 8376484"/>
              <a:gd name="connsiteY8" fmla="*/ 1089051 h 6858001"/>
              <a:gd name="connsiteX9" fmla="*/ 8212597 w 8376484"/>
              <a:gd name="connsiteY9" fmla="*/ 1245413 h 6858001"/>
              <a:gd name="connsiteX10" fmla="*/ 8198645 w 8376484"/>
              <a:gd name="connsiteY10" fmla="*/ 1401090 h 6858001"/>
              <a:gd name="connsiteX11" fmla="*/ 8186543 w 8376484"/>
              <a:gd name="connsiteY11" fmla="*/ 1554023 h 6858001"/>
              <a:gd name="connsiteX12" fmla="*/ 8174440 w 8376484"/>
              <a:gd name="connsiteY12" fmla="*/ 1709014 h 6858001"/>
              <a:gd name="connsiteX13" fmla="*/ 8164355 w 8376484"/>
              <a:gd name="connsiteY13" fmla="*/ 1861947 h 6858001"/>
              <a:gd name="connsiteX14" fmla="*/ 8156455 w 8376484"/>
              <a:gd name="connsiteY14" fmla="*/ 2014881 h 6858001"/>
              <a:gd name="connsiteX15" fmla="*/ 8148218 w 8376484"/>
              <a:gd name="connsiteY15" fmla="*/ 2167128 h 6858001"/>
              <a:gd name="connsiteX16" fmla="*/ 8141327 w 8376484"/>
              <a:gd name="connsiteY16" fmla="*/ 2318004 h 6858001"/>
              <a:gd name="connsiteX17" fmla="*/ 8136452 w 8376484"/>
              <a:gd name="connsiteY17" fmla="*/ 2467509 h 6858001"/>
              <a:gd name="connsiteX18" fmla="*/ 8132250 w 8376484"/>
              <a:gd name="connsiteY18" fmla="*/ 2617013 h 6858001"/>
              <a:gd name="connsiteX19" fmla="*/ 8128216 w 8376484"/>
              <a:gd name="connsiteY19" fmla="*/ 2765146 h 6858001"/>
              <a:gd name="connsiteX20" fmla="*/ 8126367 w 8376484"/>
              <a:gd name="connsiteY20" fmla="*/ 2911221 h 6858001"/>
              <a:gd name="connsiteX21" fmla="*/ 8124350 w 8376484"/>
              <a:gd name="connsiteY21" fmla="*/ 3057297 h 6858001"/>
              <a:gd name="connsiteX22" fmla="*/ 8123341 w 8376484"/>
              <a:gd name="connsiteY22" fmla="*/ 3201315 h 6858001"/>
              <a:gd name="connsiteX23" fmla="*/ 8124350 w 8376484"/>
              <a:gd name="connsiteY23" fmla="*/ 3343961 h 6858001"/>
              <a:gd name="connsiteX24" fmla="*/ 8124350 w 8376484"/>
              <a:gd name="connsiteY24" fmla="*/ 3485236 h 6858001"/>
              <a:gd name="connsiteX25" fmla="*/ 8126367 w 8376484"/>
              <a:gd name="connsiteY25" fmla="*/ 3625139 h 6858001"/>
              <a:gd name="connsiteX26" fmla="*/ 8129392 w 8376484"/>
              <a:gd name="connsiteY26" fmla="*/ 3762299 h 6858001"/>
              <a:gd name="connsiteX27" fmla="*/ 8132250 w 8376484"/>
              <a:gd name="connsiteY27" fmla="*/ 3898087 h 6858001"/>
              <a:gd name="connsiteX28" fmla="*/ 8135444 w 8376484"/>
              <a:gd name="connsiteY28" fmla="*/ 4031133 h 6858001"/>
              <a:gd name="connsiteX29" fmla="*/ 8140318 w 8376484"/>
              <a:gd name="connsiteY29" fmla="*/ 4163492 h 6858001"/>
              <a:gd name="connsiteX30" fmla="*/ 8145529 w 8376484"/>
              <a:gd name="connsiteY30" fmla="*/ 4293793 h 6858001"/>
              <a:gd name="connsiteX31" fmla="*/ 8150235 w 8376484"/>
              <a:gd name="connsiteY31" fmla="*/ 4421352 h 6858001"/>
              <a:gd name="connsiteX32" fmla="*/ 8163515 w 8376484"/>
              <a:gd name="connsiteY32" fmla="*/ 4670298 h 6858001"/>
              <a:gd name="connsiteX33" fmla="*/ 8177634 w 8376484"/>
              <a:gd name="connsiteY33" fmla="*/ 4908956 h 6858001"/>
              <a:gd name="connsiteX34" fmla="*/ 8192426 w 8376484"/>
              <a:gd name="connsiteY34" fmla="*/ 5138013 h 6858001"/>
              <a:gd name="connsiteX35" fmla="*/ 8208731 w 8376484"/>
              <a:gd name="connsiteY35" fmla="*/ 5354726 h 6858001"/>
              <a:gd name="connsiteX36" fmla="*/ 8225708 w 8376484"/>
              <a:gd name="connsiteY36" fmla="*/ 5561838 h 6858001"/>
              <a:gd name="connsiteX37" fmla="*/ 8244029 w 8376484"/>
              <a:gd name="connsiteY37" fmla="*/ 5753862 h 6858001"/>
              <a:gd name="connsiteX38" fmla="*/ 8262015 w 8376484"/>
              <a:gd name="connsiteY38" fmla="*/ 5934227 h 6858001"/>
              <a:gd name="connsiteX39" fmla="*/ 8280000 w 8376484"/>
              <a:gd name="connsiteY39" fmla="*/ 6100191 h 6858001"/>
              <a:gd name="connsiteX40" fmla="*/ 8296977 w 8376484"/>
              <a:gd name="connsiteY40" fmla="*/ 6252438 h 6858001"/>
              <a:gd name="connsiteX41" fmla="*/ 8313114 w 8376484"/>
              <a:gd name="connsiteY41" fmla="*/ 6387541 h 6858001"/>
              <a:gd name="connsiteX42" fmla="*/ 8328410 w 8376484"/>
              <a:gd name="connsiteY42" fmla="*/ 6509613 h 6858001"/>
              <a:gd name="connsiteX43" fmla="*/ 8341185 w 8376484"/>
              <a:gd name="connsiteY43" fmla="*/ 6612483 h 6858001"/>
              <a:gd name="connsiteX44" fmla="*/ 8353287 w 8376484"/>
              <a:gd name="connsiteY44" fmla="*/ 6698894 h 6858001"/>
              <a:gd name="connsiteX45" fmla="*/ 8370601 w 8376484"/>
              <a:gd name="connsiteY45" fmla="*/ 6817538 h 6858001"/>
              <a:gd name="connsiteX46" fmla="*/ 8376484 w 8376484"/>
              <a:gd name="connsiteY46" fmla="*/ 6858000 h 6858001"/>
              <a:gd name="connsiteX47" fmla="*/ 7471130 w 8376484"/>
              <a:gd name="connsiteY47" fmla="*/ 6858000 h 6858001"/>
              <a:gd name="connsiteX48" fmla="*/ 7471130 w 8376484"/>
              <a:gd name="connsiteY48" fmla="*/ 6858001 h 6858001"/>
              <a:gd name="connsiteX49" fmla="*/ 1380566 w 8376484"/>
              <a:gd name="connsiteY49" fmla="*/ 6858001 h 6858001"/>
              <a:gd name="connsiteX50" fmla="*/ 1380566 w 8376484"/>
              <a:gd name="connsiteY50" fmla="*/ 6858000 h 6858001"/>
              <a:gd name="connsiteX51" fmla="*/ 0 w 8376484"/>
              <a:gd name="connsiteY51" fmla="*/ 6858000 h 6858001"/>
              <a:gd name="connsiteX52" fmla="*/ 0 w 8376484"/>
              <a:gd name="connsiteY52" fmla="*/ 0 h 6858001"/>
              <a:gd name="connsiteX53" fmla="*/ 1917290 w 8376484"/>
              <a:gd name="connsiteY53" fmla="*/ 0 h 6858001"/>
              <a:gd name="connsiteX54" fmla="*/ 1917290 w 8376484"/>
              <a:gd name="connsiteY54" fmla="*/ 1 h 6858001"/>
              <a:gd name="connsiteX55" fmla="*/ 7031769 w 8376484"/>
              <a:gd name="connsiteY55" fmla="*/ 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8376484" h="6858001">
                <a:moveTo>
                  <a:pt x="7031769" y="0"/>
                </a:moveTo>
                <a:lnTo>
                  <a:pt x="8375307" y="0"/>
                </a:lnTo>
                <a:lnTo>
                  <a:pt x="8350262" y="155677"/>
                </a:lnTo>
                <a:lnTo>
                  <a:pt x="8326393" y="310668"/>
                </a:lnTo>
                <a:lnTo>
                  <a:pt x="8303029" y="466344"/>
                </a:lnTo>
                <a:lnTo>
                  <a:pt x="8283026" y="622707"/>
                </a:lnTo>
                <a:lnTo>
                  <a:pt x="8262855" y="778383"/>
                </a:lnTo>
                <a:lnTo>
                  <a:pt x="8244029" y="934746"/>
                </a:lnTo>
                <a:lnTo>
                  <a:pt x="8227893" y="1089051"/>
                </a:lnTo>
                <a:lnTo>
                  <a:pt x="8212597" y="1245413"/>
                </a:lnTo>
                <a:lnTo>
                  <a:pt x="8198645" y="1401090"/>
                </a:lnTo>
                <a:lnTo>
                  <a:pt x="8186543" y="1554023"/>
                </a:lnTo>
                <a:lnTo>
                  <a:pt x="8174440" y="1709014"/>
                </a:lnTo>
                <a:lnTo>
                  <a:pt x="8164355" y="1861947"/>
                </a:lnTo>
                <a:lnTo>
                  <a:pt x="8156455" y="2014881"/>
                </a:lnTo>
                <a:lnTo>
                  <a:pt x="8148218" y="2167128"/>
                </a:lnTo>
                <a:lnTo>
                  <a:pt x="8141327" y="2318004"/>
                </a:lnTo>
                <a:lnTo>
                  <a:pt x="8136452" y="2467509"/>
                </a:lnTo>
                <a:lnTo>
                  <a:pt x="8132250" y="2617013"/>
                </a:lnTo>
                <a:lnTo>
                  <a:pt x="8128216" y="2765146"/>
                </a:lnTo>
                <a:lnTo>
                  <a:pt x="8126367" y="2911221"/>
                </a:lnTo>
                <a:lnTo>
                  <a:pt x="8124350" y="3057297"/>
                </a:lnTo>
                <a:lnTo>
                  <a:pt x="8123341" y="3201315"/>
                </a:lnTo>
                <a:lnTo>
                  <a:pt x="8124350" y="3343961"/>
                </a:lnTo>
                <a:lnTo>
                  <a:pt x="8124350" y="3485236"/>
                </a:lnTo>
                <a:lnTo>
                  <a:pt x="8126367" y="3625139"/>
                </a:lnTo>
                <a:lnTo>
                  <a:pt x="8129392" y="3762299"/>
                </a:lnTo>
                <a:lnTo>
                  <a:pt x="8132250" y="3898087"/>
                </a:lnTo>
                <a:lnTo>
                  <a:pt x="8135444" y="4031133"/>
                </a:lnTo>
                <a:lnTo>
                  <a:pt x="8140318" y="4163492"/>
                </a:lnTo>
                <a:lnTo>
                  <a:pt x="8145529" y="4293793"/>
                </a:lnTo>
                <a:lnTo>
                  <a:pt x="8150235" y="4421352"/>
                </a:lnTo>
                <a:lnTo>
                  <a:pt x="8163515" y="4670298"/>
                </a:lnTo>
                <a:lnTo>
                  <a:pt x="8177634" y="4908956"/>
                </a:lnTo>
                <a:lnTo>
                  <a:pt x="8192426" y="5138013"/>
                </a:lnTo>
                <a:lnTo>
                  <a:pt x="8208731" y="5354726"/>
                </a:lnTo>
                <a:lnTo>
                  <a:pt x="8225708" y="5561838"/>
                </a:lnTo>
                <a:lnTo>
                  <a:pt x="8244029" y="5753862"/>
                </a:lnTo>
                <a:lnTo>
                  <a:pt x="8262015" y="5934227"/>
                </a:lnTo>
                <a:lnTo>
                  <a:pt x="8280000" y="6100191"/>
                </a:lnTo>
                <a:lnTo>
                  <a:pt x="8296977" y="6252438"/>
                </a:lnTo>
                <a:lnTo>
                  <a:pt x="8313114" y="6387541"/>
                </a:lnTo>
                <a:lnTo>
                  <a:pt x="8328410" y="6509613"/>
                </a:lnTo>
                <a:lnTo>
                  <a:pt x="8341185" y="6612483"/>
                </a:lnTo>
                <a:lnTo>
                  <a:pt x="8353287" y="6698894"/>
                </a:lnTo>
                <a:lnTo>
                  <a:pt x="8370601" y="6817538"/>
                </a:lnTo>
                <a:lnTo>
                  <a:pt x="8376484" y="6858000"/>
                </a:lnTo>
                <a:lnTo>
                  <a:pt x="7471130" y="6858000"/>
                </a:lnTo>
                <a:lnTo>
                  <a:pt x="7471130" y="6858001"/>
                </a:lnTo>
                <a:lnTo>
                  <a:pt x="1380566" y="6858001"/>
                </a:lnTo>
                <a:lnTo>
                  <a:pt x="1380566" y="6858000"/>
                </a:lnTo>
                <a:lnTo>
                  <a:pt x="0" y="6858000"/>
                </a:lnTo>
                <a:lnTo>
                  <a:pt x="0" y="0"/>
                </a:lnTo>
                <a:lnTo>
                  <a:pt x="1917290" y="0"/>
                </a:lnTo>
                <a:lnTo>
                  <a:pt x="1917290" y="1"/>
                </a:lnTo>
                <a:lnTo>
                  <a:pt x="7031769" y="1"/>
                </a:lnTo>
                <a:close/>
              </a:path>
            </a:pathLst>
          </a:custGeom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3">
            <a:extLst>
              <a:ext uri="{FF2B5EF4-FFF2-40B4-BE49-F238E27FC236}">
                <a16:creationId xmlns:a16="http://schemas.microsoft.com/office/drawing/2014/main" id="{6C74A888-48BE-4604-BB14-E6C5E9D0F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1E485C4-B353-481D-B487-A401E081CC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3231" y="938953"/>
            <a:ext cx="6630143" cy="4980094"/>
          </a:xfrm>
        </p:spPr>
        <p:txBody>
          <a:bodyPr anchor="ctr">
            <a:normAutofit/>
          </a:bodyPr>
          <a:lstStyle/>
          <a:p>
            <a:pPr algn="r">
              <a:lnSpc>
                <a:spcPct val="90000"/>
              </a:lnSpc>
            </a:pPr>
            <a:br>
              <a:rPr lang="es-ES" sz="5000" dirty="0"/>
            </a:br>
            <a:br>
              <a:rPr lang="es-ES" sz="5000" dirty="0"/>
            </a:br>
            <a:br>
              <a:rPr lang="es-ES" sz="5000" dirty="0"/>
            </a:br>
            <a:r>
              <a:rPr lang="es-ES" sz="5000" b="1" dirty="0"/>
              <a:t>CASO 1- UEI</a:t>
            </a:r>
            <a:br>
              <a:rPr lang="es-ES" sz="5000" dirty="0"/>
            </a:br>
            <a:r>
              <a:rPr lang="es-ES" sz="5000" dirty="0"/>
              <a:t>TALLERES INTEGRADOS III</a:t>
            </a:r>
            <a:br>
              <a:rPr lang="es-ES" sz="5000" dirty="0"/>
            </a:br>
            <a:endParaRPr lang="es-ES" sz="50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6602E9D-ECC1-4DCC-A62C-3DA2A3959D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89682" y="1317171"/>
            <a:ext cx="2872975" cy="4223658"/>
          </a:xfrm>
        </p:spPr>
        <p:txBody>
          <a:bodyPr anchor="ctr">
            <a:normAutofit/>
          </a:bodyPr>
          <a:lstStyle/>
          <a:p>
            <a:r>
              <a:rPr lang="es-ES">
                <a:solidFill>
                  <a:schemeClr val="bg2"/>
                </a:solidFill>
              </a:rPr>
              <a:t>ELOY GUILLAMÓN ARRANZ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2A21330-1E03-4E48-8955-1F48014CB3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387" y="571500"/>
            <a:ext cx="1807335" cy="1654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365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C3C9CB-9A17-4107-B72C-8B9233CFF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 dirty="0"/>
              <a:t>VARÓN DE 54 AÑOS QUE ACUDE A URGENCIAS POR DOLOR EN LA PARED COSTAL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C1C252-EE17-4FC8-A2A1-C1E2FA678D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563757"/>
            <a:ext cx="8946541" cy="4684642"/>
          </a:xfrm>
        </p:spPr>
        <p:txBody>
          <a:bodyPr/>
          <a:lstStyle/>
          <a:p>
            <a:pPr>
              <a:buFontTx/>
              <a:buChar char="-"/>
            </a:pPr>
            <a:endParaRPr lang="es-ES" dirty="0"/>
          </a:p>
          <a:p>
            <a:r>
              <a:rPr lang="es-ES" dirty="0">
                <a:solidFill>
                  <a:schemeClr val="bg1">
                    <a:lumMod val="95000"/>
                    <a:lumOff val="5000"/>
                  </a:schemeClr>
                </a:solidFill>
              </a:rPr>
              <a:t>Antecedentes: </a:t>
            </a:r>
            <a:r>
              <a:rPr lang="es-ES" dirty="0"/>
              <a:t>HTA, no DM, no DLP. Ex fumador desde hace 2 años 26 años/paquete, ex habito </a:t>
            </a:r>
            <a:r>
              <a:rPr lang="es-ES" dirty="0" err="1"/>
              <a:t>enólico</a:t>
            </a:r>
            <a:r>
              <a:rPr lang="es-ES" dirty="0"/>
              <a:t>, ex consumidor de cocaína.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>
                <a:solidFill>
                  <a:schemeClr val="bg1">
                    <a:lumMod val="95000"/>
                    <a:lumOff val="5000"/>
                  </a:schemeClr>
                </a:solidFill>
              </a:rPr>
              <a:t>Antecedentes médicos: </a:t>
            </a:r>
            <a:r>
              <a:rPr lang="es-ES" dirty="0"/>
              <a:t>Peritonitis </a:t>
            </a:r>
            <a:r>
              <a:rPr lang="es-ES" dirty="0" err="1"/>
              <a:t>fecaloidea</a:t>
            </a:r>
            <a:r>
              <a:rPr lang="es-ES" dirty="0"/>
              <a:t> por herida de arma blanca. TEP bilateral, </a:t>
            </a:r>
            <a:r>
              <a:rPr lang="es-ES" dirty="0" err="1"/>
              <a:t>candidemia</a:t>
            </a:r>
            <a:r>
              <a:rPr lang="es-ES" dirty="0"/>
              <a:t> y neumonía nosocomial por </a:t>
            </a:r>
            <a:r>
              <a:rPr lang="es-ES" dirty="0" err="1"/>
              <a:t>acinetobacter</a:t>
            </a:r>
            <a:r>
              <a:rPr lang="es-ES" dirty="0"/>
              <a:t> </a:t>
            </a:r>
            <a:r>
              <a:rPr lang="es-ES" dirty="0" err="1"/>
              <a:t>baumani</a:t>
            </a:r>
            <a:r>
              <a:rPr lang="es-ES" dirty="0"/>
              <a:t> en 2018. ITU tratada a principio. Obesidad </a:t>
            </a:r>
            <a:r>
              <a:rPr lang="es-ES" dirty="0" err="1"/>
              <a:t>Morbida</a:t>
            </a:r>
            <a:r>
              <a:rPr lang="es-ES" dirty="0"/>
              <a:t>.</a:t>
            </a:r>
          </a:p>
          <a:p>
            <a:endParaRPr lang="es-ES" dirty="0"/>
          </a:p>
          <a:p>
            <a:r>
              <a:rPr lang="es-ES" dirty="0">
                <a:solidFill>
                  <a:schemeClr val="bg1">
                    <a:lumMod val="95000"/>
                    <a:lumOff val="5000"/>
                  </a:schemeClr>
                </a:solidFill>
              </a:rPr>
              <a:t>Antecedentes </a:t>
            </a:r>
            <a:r>
              <a:rPr lang="es-ES" dirty="0" err="1">
                <a:solidFill>
                  <a:schemeClr val="bg1">
                    <a:lumMod val="95000"/>
                    <a:lumOff val="5000"/>
                  </a:schemeClr>
                </a:solidFill>
              </a:rPr>
              <a:t>qx</a:t>
            </a:r>
            <a:r>
              <a:rPr lang="es-ES" dirty="0">
                <a:solidFill>
                  <a:schemeClr val="bg1">
                    <a:lumMod val="95000"/>
                    <a:lumOff val="5000"/>
                  </a:schemeClr>
                </a:solidFill>
              </a:rPr>
              <a:t>: </a:t>
            </a:r>
            <a:r>
              <a:rPr lang="es-ES" dirty="0"/>
              <a:t>laparotomía exploradora. </a:t>
            </a:r>
            <a:r>
              <a:rPr lang="es-ES" dirty="0" err="1"/>
              <a:t>Gastrectomia</a:t>
            </a:r>
            <a:r>
              <a:rPr lang="es-ES" dirty="0"/>
              <a:t> vertical.</a:t>
            </a:r>
          </a:p>
          <a:p>
            <a:pPr>
              <a:buFontTx/>
              <a:buChar char="-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00082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30205D-193D-4649-863A-9ED31575B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EXPLORACION FÍSICA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190DD0-84D9-45AC-ACB1-C25F2C6FB22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Buen estado general. </a:t>
            </a:r>
            <a:r>
              <a:rPr lang="es-ES" dirty="0" err="1"/>
              <a:t>Normocolerado</a:t>
            </a:r>
            <a:r>
              <a:rPr lang="es-ES" dirty="0"/>
              <a:t> de piel y mucosas</a:t>
            </a:r>
          </a:p>
          <a:p>
            <a:r>
              <a:rPr lang="es-ES" dirty="0"/>
              <a:t>AC: soplo sistólico </a:t>
            </a:r>
            <a:r>
              <a:rPr lang="es-ES" dirty="0" err="1"/>
              <a:t>panfocal</a:t>
            </a:r>
            <a:endParaRPr lang="es-ES" dirty="0"/>
          </a:p>
          <a:p>
            <a:r>
              <a:rPr lang="es-ES" dirty="0"/>
              <a:t>AP: Murmullo vesicular conservado</a:t>
            </a:r>
          </a:p>
          <a:p>
            <a:r>
              <a:rPr lang="es-ES" dirty="0"/>
              <a:t>MMII: sin edemas ni signos de TVP. Pulsos presentes y simétricos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8CFDDFB-536E-4389-B657-1761B8809F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07170" y="2056093"/>
            <a:ext cx="4396341" cy="4200245"/>
          </a:xfrm>
        </p:spPr>
        <p:txBody>
          <a:bodyPr>
            <a:normAutofit/>
          </a:bodyPr>
          <a:lstStyle/>
          <a:p>
            <a:r>
              <a:rPr lang="es-ES" dirty="0"/>
              <a:t>No incontinencia urinaria ni fecal</a:t>
            </a:r>
          </a:p>
          <a:p>
            <a:r>
              <a:rPr lang="es-ES" dirty="0"/>
              <a:t>Fuerza y sensibilidad conservadas en MMSS y MMII. </a:t>
            </a:r>
          </a:p>
          <a:p>
            <a:r>
              <a:rPr lang="es-ES" dirty="0"/>
              <a:t>Babinski negativo.</a:t>
            </a:r>
          </a:p>
          <a:p>
            <a:r>
              <a:rPr lang="es-ES" dirty="0"/>
              <a:t>ECG sin alteraciones </a:t>
            </a:r>
          </a:p>
          <a:p>
            <a:r>
              <a:rPr lang="es-ES" dirty="0"/>
              <a:t>Analítica con PCR </a:t>
            </a:r>
            <a:r>
              <a:rPr lang="es-ES" dirty="0" err="1"/>
              <a:t>elvado</a:t>
            </a:r>
            <a:r>
              <a:rPr lang="es-ES" dirty="0"/>
              <a:t> (23.97mg/dl)</a:t>
            </a:r>
          </a:p>
        </p:txBody>
      </p:sp>
    </p:spTree>
    <p:extLst>
      <p:ext uri="{BB962C8B-B14F-4D97-AF65-F5344CB8AC3E}">
        <p14:creationId xmlns:p14="http://schemas.microsoft.com/office/powerpoint/2010/main" val="579138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DA3D9394-4614-4F8C-B5EB-C0FBC24C86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206" t="10714" b="7321"/>
          <a:stretch/>
        </p:blipFill>
        <p:spPr>
          <a:xfrm>
            <a:off x="3394552" y="0"/>
            <a:ext cx="561166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488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D43A53-02E6-4462-B411-18647AF39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487C37-AA89-4097-96F1-E7AE13638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Resultado RM:  marcada alteración de la intensidad de señal a nivel de D11-D12 con grandes herniaciones de </a:t>
            </a:r>
            <a:r>
              <a:rPr lang="es-ES" dirty="0" err="1"/>
              <a:t>Schmorl</a:t>
            </a:r>
            <a:r>
              <a:rPr lang="es-ES" dirty="0"/>
              <a:t> en su interior apreciándose además importante captación de contraste tanto a nivel del centro del disco como en los platillos adyacentes.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Diagnostico: </a:t>
            </a:r>
            <a:r>
              <a:rPr lang="es-ES" dirty="0" err="1"/>
              <a:t>espondilodiscitis</a:t>
            </a:r>
            <a:r>
              <a:rPr lang="es-ES" dirty="0"/>
              <a:t>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Tratamiento: cloxacilina y ceftriaxona </a:t>
            </a:r>
          </a:p>
        </p:txBody>
      </p:sp>
    </p:spTree>
    <p:extLst>
      <p:ext uri="{BB962C8B-B14F-4D97-AF65-F5344CB8AC3E}">
        <p14:creationId xmlns:p14="http://schemas.microsoft.com/office/powerpoint/2010/main" val="39902066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200</Words>
  <Application>Microsoft Office PowerPoint</Application>
  <PresentationFormat>Panorámica</PresentationFormat>
  <Paragraphs>25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   CASO 1- UEI TALLERES INTEGRADOS III </vt:lpstr>
      <vt:lpstr>VARÓN DE 54 AÑOS QUE ACUDE A URGENCIAS POR DOLOR EN LA PARED COSTAL </vt:lpstr>
      <vt:lpstr>EXPLORACION FÍSICA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1- UEI TALLERES INTEGRADOS III</dc:title>
  <dc:creator>eloy gullamon arranz</dc:creator>
  <cp:lastModifiedBy>eloy gullamon arranz</cp:lastModifiedBy>
  <cp:revision>11</cp:revision>
  <dcterms:created xsi:type="dcterms:W3CDTF">2019-03-14T17:49:02Z</dcterms:created>
  <dcterms:modified xsi:type="dcterms:W3CDTF">2019-03-24T20:44:27Z</dcterms:modified>
</cp:coreProperties>
</file>