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65"/>
    <p:restoredTop sz="94671"/>
  </p:normalViewPr>
  <p:slideViewPr>
    <p:cSldViewPr snapToGrid="0" snapToObjects="1">
      <p:cViewPr varScale="1">
        <p:scale>
          <a:sx n="76" d="100"/>
          <a:sy n="76" d="100"/>
        </p:scale>
        <p:origin x="224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801FC0-2810-D34E-BB92-CA276CDCB3ED}" type="doc">
      <dgm:prSet loTypeId="urn:microsoft.com/office/officeart/2005/8/layout/process4" loCatId="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984C6501-4229-BE42-86F0-7D4031189566}">
      <dgm:prSet phldrT="[Texto]" custT="1"/>
      <dgm:spPr/>
      <dgm:t>
        <a:bodyPr/>
        <a:lstStyle/>
        <a:p>
          <a:r>
            <a:rPr lang="es-ES" sz="2400" b="1" dirty="0"/>
            <a:t>MOTIVO</a:t>
          </a:r>
          <a:r>
            <a:rPr lang="es-ES" sz="2400" b="1" baseline="0" dirty="0"/>
            <a:t> DE CONSULTA</a:t>
          </a:r>
          <a:r>
            <a:rPr lang="es-ES" sz="2400" baseline="0" dirty="0"/>
            <a:t>: Varón de 54 años que ingresa por </a:t>
          </a:r>
          <a:r>
            <a:rPr lang="es-ES" sz="2400" b="1" baseline="0" dirty="0"/>
            <a:t>HEMOPTISIS</a:t>
          </a:r>
          <a:r>
            <a:rPr lang="es-ES" sz="2800" baseline="0" dirty="0"/>
            <a:t>.</a:t>
          </a:r>
          <a:endParaRPr lang="es-ES" sz="2800" dirty="0"/>
        </a:p>
      </dgm:t>
    </dgm:pt>
    <dgm:pt modelId="{9592D69A-13CB-0B4F-8D02-DCD489EBCCE5}" type="parTrans" cxnId="{61E5C0E6-8B3F-CF42-A985-24DD8F361AB4}">
      <dgm:prSet/>
      <dgm:spPr/>
      <dgm:t>
        <a:bodyPr/>
        <a:lstStyle/>
        <a:p>
          <a:endParaRPr lang="es-ES"/>
        </a:p>
      </dgm:t>
    </dgm:pt>
    <dgm:pt modelId="{DA7623F8-12DF-0645-AA00-603A0F383587}" type="sibTrans" cxnId="{61E5C0E6-8B3F-CF42-A985-24DD8F361AB4}">
      <dgm:prSet/>
      <dgm:spPr/>
      <dgm:t>
        <a:bodyPr/>
        <a:lstStyle/>
        <a:p>
          <a:endParaRPr lang="es-ES"/>
        </a:p>
      </dgm:t>
    </dgm:pt>
    <dgm:pt modelId="{2A5D26C4-D887-3A49-871C-C1CE892718A3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endParaRPr lang="es-ES" sz="2000" b="1" u="sng" dirty="0"/>
        </a:p>
        <a:p>
          <a:pPr algn="l"/>
          <a:r>
            <a:rPr lang="es-ES" sz="2000" b="1" u="sng" dirty="0"/>
            <a:t>ANAMNESIS:</a:t>
          </a:r>
        </a:p>
        <a:p>
          <a:pPr algn="l"/>
          <a:r>
            <a:rPr lang="es-ES" sz="2000" dirty="0"/>
            <a:t>- No </a:t>
          </a:r>
          <a:r>
            <a:rPr lang="es-ES" sz="2000" dirty="0" err="1"/>
            <a:t>RAMc</a:t>
          </a:r>
          <a:r>
            <a:rPr lang="es-ES" sz="2000" dirty="0"/>
            <a:t>. No DM, no HTA, no DLP.</a:t>
          </a:r>
        </a:p>
        <a:p>
          <a:pPr algn="l"/>
          <a:r>
            <a:rPr lang="es-ES" sz="2000" dirty="0"/>
            <a:t>- Fumador </a:t>
          </a:r>
          <a:r>
            <a:rPr lang="es-ES" sz="2000" b="1" dirty="0"/>
            <a:t>activo</a:t>
          </a:r>
          <a:r>
            <a:rPr lang="es-ES" sz="2000" dirty="0"/>
            <a:t> de 1-2 paquetes/día (57 a/p). Ex-consumo cocaína y cannabis. Consumo habitual de alcohol (&gt;3 cervezas/día)</a:t>
          </a:r>
        </a:p>
        <a:p>
          <a:pPr algn="l"/>
          <a:r>
            <a:rPr lang="es-ES" sz="2000" dirty="0"/>
            <a:t>- Antecedentes de interés: lepra </a:t>
          </a:r>
          <a:r>
            <a:rPr lang="es-ES" sz="2000" dirty="0" err="1"/>
            <a:t>lepromatosa</a:t>
          </a:r>
          <a:r>
            <a:rPr lang="es-ES" sz="2000" dirty="0"/>
            <a:t> (1978), sífilis (1995), </a:t>
          </a:r>
          <a:r>
            <a:rPr lang="es-ES" sz="2000" b="1" dirty="0"/>
            <a:t>TBC</a:t>
          </a:r>
          <a:r>
            <a:rPr lang="es-ES" sz="2000" dirty="0"/>
            <a:t> (2009).</a:t>
          </a:r>
        </a:p>
        <a:p>
          <a:pPr algn="l"/>
          <a:r>
            <a:rPr lang="es-ES" sz="2000" b="1" u="sng" dirty="0"/>
            <a:t>ENFERMEDAD ACTUAL:</a:t>
          </a:r>
          <a:r>
            <a:rPr lang="es-ES" sz="2000" b="1" u="none" dirty="0"/>
            <a:t> </a:t>
          </a:r>
          <a:r>
            <a:rPr lang="es-ES" sz="2000" b="0" dirty="0"/>
            <a:t>Refiere </a:t>
          </a:r>
          <a:r>
            <a:rPr lang="es-ES" sz="2000" b="1" dirty="0"/>
            <a:t>hemoptisis</a:t>
          </a:r>
          <a:r>
            <a:rPr lang="es-ES" sz="2000" b="0" dirty="0"/>
            <a:t> de un día de evolución con coágulos de sangre en relación con la tos. </a:t>
          </a:r>
          <a:r>
            <a:rPr lang="es-ES" sz="2000" b="1" dirty="0"/>
            <a:t>NO fiebre, dolor</a:t>
          </a:r>
          <a:r>
            <a:rPr lang="es-ES" sz="2000" b="0" dirty="0"/>
            <a:t>, astenia ni otro síntoma asociado.</a:t>
          </a:r>
          <a:endParaRPr lang="es-ES" sz="2000" b="1" dirty="0"/>
        </a:p>
        <a:p>
          <a:pPr algn="l"/>
          <a:r>
            <a:rPr lang="es-ES" sz="2000" b="1" u="sng" dirty="0"/>
            <a:t>EXPLORACIÓN FÍSICA:</a:t>
          </a:r>
        </a:p>
        <a:p>
          <a:pPr algn="l"/>
          <a:r>
            <a:rPr lang="es-ES" sz="2000" dirty="0"/>
            <a:t>- BEG. Consciente y orientado. Afebril. AC rítmica y sin soplos. </a:t>
          </a:r>
        </a:p>
        <a:p>
          <a:pPr algn="l"/>
          <a:r>
            <a:rPr lang="es-ES" sz="2000" dirty="0"/>
            <a:t>- </a:t>
          </a:r>
          <a:r>
            <a:rPr lang="es-ES" sz="2000" b="1" dirty="0"/>
            <a:t>AP: MV disminuido, </a:t>
          </a:r>
          <a:r>
            <a:rPr lang="es-ES" sz="2000" b="1" dirty="0" err="1"/>
            <a:t>roncus</a:t>
          </a:r>
          <a:r>
            <a:rPr lang="es-ES" sz="2000" b="1" dirty="0"/>
            <a:t> aislados. </a:t>
          </a:r>
          <a:r>
            <a:rPr lang="es-ES" sz="2000" b="1" dirty="0" err="1"/>
            <a:t>Hipoventila</a:t>
          </a:r>
          <a:r>
            <a:rPr lang="es-ES" sz="2000" b="1" dirty="0"/>
            <a:t> en LSD.</a:t>
          </a:r>
        </a:p>
        <a:p>
          <a:pPr algn="l"/>
          <a:r>
            <a:rPr lang="es-ES" sz="2000" b="1" u="sng" dirty="0"/>
            <a:t>PRUEBAS COMPLEMENTARIAS</a:t>
          </a:r>
          <a:r>
            <a:rPr lang="es-ES" sz="2000" b="1" dirty="0"/>
            <a:t>: </a:t>
          </a:r>
          <a:r>
            <a:rPr lang="es-ES" sz="2000" b="0" dirty="0"/>
            <a:t>AS normal (excepto PCR: 13,7mg/L-28,1mg/L) </a:t>
          </a:r>
          <a:endParaRPr lang="es-ES" sz="2700" b="0" dirty="0"/>
        </a:p>
        <a:p>
          <a:pPr algn="l"/>
          <a:endParaRPr lang="es-ES" sz="2700" dirty="0"/>
        </a:p>
      </dgm:t>
    </dgm:pt>
    <dgm:pt modelId="{08AE8B3D-3487-D445-ADAF-A4F82E29BD51}" type="parTrans" cxnId="{9AFEDFE7-0D25-F340-967D-AAF8C919FD2E}">
      <dgm:prSet/>
      <dgm:spPr/>
      <dgm:t>
        <a:bodyPr/>
        <a:lstStyle/>
        <a:p>
          <a:endParaRPr lang="es-ES"/>
        </a:p>
      </dgm:t>
    </dgm:pt>
    <dgm:pt modelId="{AF9AF4A3-AE45-E344-878D-2E8AC843765A}" type="sibTrans" cxnId="{9AFEDFE7-0D25-F340-967D-AAF8C919FD2E}">
      <dgm:prSet/>
      <dgm:spPr/>
      <dgm:t>
        <a:bodyPr/>
        <a:lstStyle/>
        <a:p>
          <a:endParaRPr lang="es-ES"/>
        </a:p>
      </dgm:t>
    </dgm:pt>
    <dgm:pt modelId="{D1F0B511-2B20-2549-8B9D-215192832314}" type="pres">
      <dgm:prSet presAssocID="{EC801FC0-2810-D34E-BB92-CA276CDCB3ED}" presName="Name0" presStyleCnt="0">
        <dgm:presLayoutVars>
          <dgm:dir/>
          <dgm:animLvl val="lvl"/>
          <dgm:resizeHandles val="exact"/>
        </dgm:presLayoutVars>
      </dgm:prSet>
      <dgm:spPr/>
    </dgm:pt>
    <dgm:pt modelId="{7137745A-26D0-5F43-BBA5-EE94574B77F5}" type="pres">
      <dgm:prSet presAssocID="{2A5D26C4-D887-3A49-871C-C1CE892718A3}" presName="boxAndChildren" presStyleCnt="0"/>
      <dgm:spPr/>
    </dgm:pt>
    <dgm:pt modelId="{557F4E4F-0107-7D4C-80EE-FA9218484E55}" type="pres">
      <dgm:prSet presAssocID="{2A5D26C4-D887-3A49-871C-C1CE892718A3}" presName="parentTextBox" presStyleLbl="node1" presStyleIdx="0" presStyleCnt="2" custScaleY="215602"/>
      <dgm:spPr/>
    </dgm:pt>
    <dgm:pt modelId="{C7F0EC4F-CFB3-5346-9286-D7745121892A}" type="pres">
      <dgm:prSet presAssocID="{DA7623F8-12DF-0645-AA00-603A0F383587}" presName="sp" presStyleCnt="0"/>
      <dgm:spPr/>
    </dgm:pt>
    <dgm:pt modelId="{425262BA-E80E-8C42-AEC1-03F1D38E701E}" type="pres">
      <dgm:prSet presAssocID="{984C6501-4229-BE42-86F0-7D4031189566}" presName="arrowAndChildren" presStyleCnt="0"/>
      <dgm:spPr/>
    </dgm:pt>
    <dgm:pt modelId="{29F6E403-21D4-EB4E-AA2B-DB9AA07EA662}" type="pres">
      <dgm:prSet presAssocID="{984C6501-4229-BE42-86F0-7D4031189566}" presName="parentTextArrow" presStyleLbl="node1" presStyleIdx="1" presStyleCnt="2" custScaleY="42659"/>
      <dgm:spPr/>
    </dgm:pt>
  </dgm:ptLst>
  <dgm:cxnLst>
    <dgm:cxn modelId="{D26F153A-5D4B-EB4A-8948-A4997A6AAD09}" type="presOf" srcId="{EC801FC0-2810-D34E-BB92-CA276CDCB3ED}" destId="{D1F0B511-2B20-2549-8B9D-215192832314}" srcOrd="0" destOrd="0" presId="urn:microsoft.com/office/officeart/2005/8/layout/process4"/>
    <dgm:cxn modelId="{9E64DACD-15AE-D54C-B9D1-5A822FB63138}" type="presOf" srcId="{2A5D26C4-D887-3A49-871C-C1CE892718A3}" destId="{557F4E4F-0107-7D4C-80EE-FA9218484E55}" srcOrd="0" destOrd="0" presId="urn:microsoft.com/office/officeart/2005/8/layout/process4"/>
    <dgm:cxn modelId="{61E5C0E6-8B3F-CF42-A985-24DD8F361AB4}" srcId="{EC801FC0-2810-D34E-BB92-CA276CDCB3ED}" destId="{984C6501-4229-BE42-86F0-7D4031189566}" srcOrd="0" destOrd="0" parTransId="{9592D69A-13CB-0B4F-8D02-DCD489EBCCE5}" sibTransId="{DA7623F8-12DF-0645-AA00-603A0F383587}"/>
    <dgm:cxn modelId="{9AFEDFE7-0D25-F340-967D-AAF8C919FD2E}" srcId="{EC801FC0-2810-D34E-BB92-CA276CDCB3ED}" destId="{2A5D26C4-D887-3A49-871C-C1CE892718A3}" srcOrd="1" destOrd="0" parTransId="{08AE8B3D-3487-D445-ADAF-A4F82E29BD51}" sibTransId="{AF9AF4A3-AE45-E344-878D-2E8AC843765A}"/>
    <dgm:cxn modelId="{978BE8EE-0657-1248-B6BD-C2B84EA568FB}" type="presOf" srcId="{984C6501-4229-BE42-86F0-7D4031189566}" destId="{29F6E403-21D4-EB4E-AA2B-DB9AA07EA662}" srcOrd="0" destOrd="0" presId="urn:microsoft.com/office/officeart/2005/8/layout/process4"/>
    <dgm:cxn modelId="{897CAE38-1A31-154D-87F8-BE4BC44E7CB6}" type="presParOf" srcId="{D1F0B511-2B20-2549-8B9D-215192832314}" destId="{7137745A-26D0-5F43-BBA5-EE94574B77F5}" srcOrd="0" destOrd="0" presId="urn:microsoft.com/office/officeart/2005/8/layout/process4"/>
    <dgm:cxn modelId="{7BB012A5-CE6A-9D48-8F0F-4D1F85FB0317}" type="presParOf" srcId="{7137745A-26D0-5F43-BBA5-EE94574B77F5}" destId="{557F4E4F-0107-7D4C-80EE-FA9218484E55}" srcOrd="0" destOrd="0" presId="urn:microsoft.com/office/officeart/2005/8/layout/process4"/>
    <dgm:cxn modelId="{63B12172-F139-7146-B87C-919DBFF6CFF3}" type="presParOf" srcId="{D1F0B511-2B20-2549-8B9D-215192832314}" destId="{C7F0EC4F-CFB3-5346-9286-D7745121892A}" srcOrd="1" destOrd="0" presId="urn:microsoft.com/office/officeart/2005/8/layout/process4"/>
    <dgm:cxn modelId="{C5B04C5B-3186-9449-9734-44B1686C1CCE}" type="presParOf" srcId="{D1F0B511-2B20-2549-8B9D-215192832314}" destId="{425262BA-E80E-8C42-AEC1-03F1D38E701E}" srcOrd="2" destOrd="0" presId="urn:microsoft.com/office/officeart/2005/8/layout/process4"/>
    <dgm:cxn modelId="{D20F178E-1D82-784F-92EC-084743BE84D0}" type="presParOf" srcId="{425262BA-E80E-8C42-AEC1-03F1D38E701E}" destId="{29F6E403-21D4-EB4E-AA2B-DB9AA07EA66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3DFB9E-43BE-3C44-9CFF-81A42644DA58}" type="doc">
      <dgm:prSet loTypeId="urn:microsoft.com/office/officeart/2005/8/layout/StepDownProcess" loCatId="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ES_tradnl"/>
        </a:p>
      </dgm:t>
    </dgm:pt>
    <dgm:pt modelId="{2F820285-D810-684D-9E12-14F0943E6D5F}">
      <dgm:prSet phldrT="[Texto]" custT="1"/>
      <dgm:spPr/>
      <dgm:t>
        <a:bodyPr/>
        <a:lstStyle/>
        <a:p>
          <a:pPr algn="ctr"/>
          <a:r>
            <a:rPr lang="es-ES_tradnl" sz="2800" b="1" dirty="0"/>
            <a:t>RX TÓRAX</a:t>
          </a:r>
        </a:p>
      </dgm:t>
    </dgm:pt>
    <dgm:pt modelId="{1018B1E7-0495-D74B-9036-312ACE9D6E55}" type="parTrans" cxnId="{970BBD06-4270-7543-AFF7-6F5DDA89F69F}">
      <dgm:prSet/>
      <dgm:spPr/>
      <dgm:t>
        <a:bodyPr/>
        <a:lstStyle/>
        <a:p>
          <a:endParaRPr lang="es-ES_tradnl"/>
        </a:p>
      </dgm:t>
    </dgm:pt>
    <dgm:pt modelId="{4745FA21-31AD-7048-9A7A-87D7C1789E71}" type="sibTrans" cxnId="{970BBD06-4270-7543-AFF7-6F5DDA89F69F}">
      <dgm:prSet/>
      <dgm:spPr/>
      <dgm:t>
        <a:bodyPr/>
        <a:lstStyle/>
        <a:p>
          <a:endParaRPr lang="es-ES_tradnl"/>
        </a:p>
      </dgm:t>
    </dgm:pt>
    <dgm:pt modelId="{B75C136A-F8DA-E14D-9869-455D308C95B7}">
      <dgm:prSet phldrT="[Texto]" custT="1"/>
      <dgm:spPr/>
      <dgm:t>
        <a:bodyPr/>
        <a:lstStyle/>
        <a:p>
          <a:pPr algn="just">
            <a:lnSpc>
              <a:spcPct val="150000"/>
            </a:lnSpc>
            <a:buNone/>
          </a:pPr>
          <a:r>
            <a:rPr lang="es-ES_tradnl" sz="2200" dirty="0"/>
            <a:t>	Opacidad LSD, identificación de bullas/cavernas (antecedentes de TBC) con probable ocupación hemática.</a:t>
          </a:r>
        </a:p>
      </dgm:t>
    </dgm:pt>
    <dgm:pt modelId="{B78441E1-6C1C-7741-89B0-201F063F2284}" type="parTrans" cxnId="{F929DED6-6B2F-924B-9F39-8B5221A1F820}">
      <dgm:prSet/>
      <dgm:spPr/>
      <dgm:t>
        <a:bodyPr/>
        <a:lstStyle/>
        <a:p>
          <a:endParaRPr lang="es-ES_tradnl"/>
        </a:p>
      </dgm:t>
    </dgm:pt>
    <dgm:pt modelId="{59583FC3-13E3-0A4E-A9D0-F2AE9C45D7A8}" type="sibTrans" cxnId="{F929DED6-6B2F-924B-9F39-8B5221A1F820}">
      <dgm:prSet/>
      <dgm:spPr/>
      <dgm:t>
        <a:bodyPr/>
        <a:lstStyle/>
        <a:p>
          <a:endParaRPr lang="es-ES_tradnl"/>
        </a:p>
      </dgm:t>
    </dgm:pt>
    <dgm:pt modelId="{9FCFAD02-FDE0-ED4C-BAD0-01F152397EAA}">
      <dgm:prSet phldrT="[Texto]" custT="1"/>
      <dgm:spPr/>
      <dgm:t>
        <a:bodyPr/>
        <a:lstStyle/>
        <a:p>
          <a:r>
            <a:rPr lang="es-ES_tradnl" sz="2800" b="1" dirty="0"/>
            <a:t>TC TÓRAX</a:t>
          </a:r>
        </a:p>
      </dgm:t>
    </dgm:pt>
    <dgm:pt modelId="{33BA0B97-A6F3-004A-8C7C-D05E466506FB}" type="parTrans" cxnId="{C164BC7B-79C4-DA45-B385-D661C1BE3EE7}">
      <dgm:prSet/>
      <dgm:spPr/>
      <dgm:t>
        <a:bodyPr/>
        <a:lstStyle/>
        <a:p>
          <a:endParaRPr lang="es-ES_tradnl"/>
        </a:p>
      </dgm:t>
    </dgm:pt>
    <dgm:pt modelId="{092C2639-ECA6-D948-8597-157EB2442E2F}" type="sibTrans" cxnId="{C164BC7B-79C4-DA45-B385-D661C1BE3EE7}">
      <dgm:prSet/>
      <dgm:spPr/>
      <dgm:t>
        <a:bodyPr/>
        <a:lstStyle/>
        <a:p>
          <a:endParaRPr lang="es-ES_tradnl"/>
        </a:p>
      </dgm:t>
    </dgm:pt>
    <dgm:pt modelId="{81F7F4D5-6C09-D141-A40A-1C3B09823001}">
      <dgm:prSet phldrT="[Texto]" custT="1"/>
      <dgm:spPr/>
      <dgm:t>
        <a:bodyPr/>
        <a:lstStyle/>
        <a:p>
          <a:pPr algn="just">
            <a:lnSpc>
              <a:spcPct val="150000"/>
            </a:lnSpc>
            <a:buNone/>
          </a:pPr>
          <a:r>
            <a:rPr lang="es-ES_tradnl" sz="2200" b="0" dirty="0"/>
            <a:t>	CONSOLIDACIÓN PULMONAR EN LSD CON </a:t>
          </a:r>
          <a:r>
            <a:rPr lang="es-ES_tradnl" sz="2200" b="1" dirty="0"/>
            <a:t>OCUPACIÓN DE CAVERNA PREVIA + ENFISEMA </a:t>
          </a:r>
          <a:r>
            <a:rPr lang="es-ES_tradnl" sz="2200" b="0" dirty="0">
              <a:sym typeface="Wingdings" pitchFamily="2" charset="2"/>
            </a:rPr>
            <a:t> COMPATIBLE CON ASPERGILOMA</a:t>
          </a:r>
          <a:endParaRPr lang="es-ES_tradnl" sz="2200" b="0" dirty="0"/>
        </a:p>
      </dgm:t>
    </dgm:pt>
    <dgm:pt modelId="{B7FD0B1D-445F-A84C-B001-8F4192D9F188}" type="parTrans" cxnId="{2F397A1A-53C0-6D43-AAE1-E29E4A4C9222}">
      <dgm:prSet/>
      <dgm:spPr/>
      <dgm:t>
        <a:bodyPr/>
        <a:lstStyle/>
        <a:p>
          <a:endParaRPr lang="es-ES_tradnl"/>
        </a:p>
      </dgm:t>
    </dgm:pt>
    <dgm:pt modelId="{48BEBF22-F6EC-0B43-A0C7-191D6E83C5FB}" type="sibTrans" cxnId="{2F397A1A-53C0-6D43-AAE1-E29E4A4C9222}">
      <dgm:prSet/>
      <dgm:spPr/>
      <dgm:t>
        <a:bodyPr/>
        <a:lstStyle/>
        <a:p>
          <a:endParaRPr lang="es-ES_tradnl"/>
        </a:p>
      </dgm:t>
    </dgm:pt>
    <dgm:pt modelId="{32B9372A-B834-BC4A-B1C9-EF7FE30B73D7}">
      <dgm:prSet phldrT="[Texto]" custT="1"/>
      <dgm:spPr/>
      <dgm:t>
        <a:bodyPr/>
        <a:lstStyle/>
        <a:p>
          <a:r>
            <a:rPr lang="es-ES_tradnl" sz="2800" b="1" dirty="0"/>
            <a:t>DIAGNÓSTICO: </a:t>
          </a:r>
          <a:r>
            <a:rPr lang="es-ES_tradnl" sz="2800" dirty="0"/>
            <a:t>ASPERGILOMA</a:t>
          </a:r>
        </a:p>
      </dgm:t>
    </dgm:pt>
    <dgm:pt modelId="{4F72B896-4B35-374B-B35A-270974E234D4}" type="parTrans" cxnId="{13010B60-A24F-6A42-A61D-7915527ED9AD}">
      <dgm:prSet/>
      <dgm:spPr/>
      <dgm:t>
        <a:bodyPr/>
        <a:lstStyle/>
        <a:p>
          <a:endParaRPr lang="es-ES_tradnl"/>
        </a:p>
      </dgm:t>
    </dgm:pt>
    <dgm:pt modelId="{B834021B-FE0F-4D43-B1A4-7F3782461F81}" type="sibTrans" cxnId="{13010B60-A24F-6A42-A61D-7915527ED9AD}">
      <dgm:prSet/>
      <dgm:spPr/>
      <dgm:t>
        <a:bodyPr/>
        <a:lstStyle/>
        <a:p>
          <a:endParaRPr lang="es-ES_tradnl"/>
        </a:p>
      </dgm:t>
    </dgm:pt>
    <dgm:pt modelId="{08B0D2C4-7C77-E148-8845-FE4C8456AD61}" type="pres">
      <dgm:prSet presAssocID="{743DFB9E-43BE-3C44-9CFF-81A42644DA58}" presName="rootnode" presStyleCnt="0">
        <dgm:presLayoutVars>
          <dgm:chMax/>
          <dgm:chPref/>
          <dgm:dir/>
          <dgm:animLvl val="lvl"/>
        </dgm:presLayoutVars>
      </dgm:prSet>
      <dgm:spPr/>
    </dgm:pt>
    <dgm:pt modelId="{7956DE2D-F4D7-2D4D-AF26-DF8B6455E6DC}" type="pres">
      <dgm:prSet presAssocID="{2F820285-D810-684D-9E12-14F0943E6D5F}" presName="composite" presStyleCnt="0"/>
      <dgm:spPr/>
    </dgm:pt>
    <dgm:pt modelId="{B572200E-AD1A-124C-B9CD-51BFB539115F}" type="pres">
      <dgm:prSet presAssocID="{2F820285-D810-684D-9E12-14F0943E6D5F}" presName="bentUpArrow1" presStyleLbl="alignImgPlace1" presStyleIdx="0" presStyleCnt="2" custLinFactNeighborX="-94736" custLinFactNeighborY="11121"/>
      <dgm:spPr/>
    </dgm:pt>
    <dgm:pt modelId="{5A946375-3589-5742-AB69-5648DF427F27}" type="pres">
      <dgm:prSet presAssocID="{2F820285-D810-684D-9E12-14F0943E6D5F}" presName="ParentText" presStyleLbl="node1" presStyleIdx="0" presStyleCnt="3" custScaleX="127787" custLinFactNeighborX="-38549" custLinFactNeighborY="1741">
        <dgm:presLayoutVars>
          <dgm:chMax val="1"/>
          <dgm:chPref val="1"/>
          <dgm:bulletEnabled val="1"/>
        </dgm:presLayoutVars>
      </dgm:prSet>
      <dgm:spPr/>
    </dgm:pt>
    <dgm:pt modelId="{FC327D22-8FBE-8943-B33D-B79FCB3A28DD}" type="pres">
      <dgm:prSet presAssocID="{2F820285-D810-684D-9E12-14F0943E6D5F}" presName="ChildText" presStyleLbl="revTx" presStyleIdx="0" presStyleCnt="2" custScaleX="297788" custScaleY="110725" custLinFactNeighborX="78782" custLinFactNeighborY="-4009">
        <dgm:presLayoutVars>
          <dgm:chMax val="0"/>
          <dgm:chPref val="0"/>
          <dgm:bulletEnabled val="1"/>
        </dgm:presLayoutVars>
      </dgm:prSet>
      <dgm:spPr/>
    </dgm:pt>
    <dgm:pt modelId="{1ECC8B09-96D0-E64B-B540-C4B01AEC597F}" type="pres">
      <dgm:prSet presAssocID="{4745FA21-31AD-7048-9A7A-87D7C1789E71}" presName="sibTrans" presStyleCnt="0"/>
      <dgm:spPr/>
    </dgm:pt>
    <dgm:pt modelId="{258E19DA-46ED-E24F-801B-484F17A2C69A}" type="pres">
      <dgm:prSet presAssocID="{9FCFAD02-FDE0-ED4C-BAD0-01F152397EAA}" presName="composite" presStyleCnt="0"/>
      <dgm:spPr/>
    </dgm:pt>
    <dgm:pt modelId="{F55C1086-E9E8-C74F-A02E-B539B8E4FFA9}" type="pres">
      <dgm:prSet presAssocID="{9FCFAD02-FDE0-ED4C-BAD0-01F152397EAA}" presName="bentUpArrow1" presStyleLbl="alignImgPlace1" presStyleIdx="1" presStyleCnt="2" custLinFactX="-76403" custLinFactNeighborX="-100000" custLinFactNeighborY="5836"/>
      <dgm:spPr/>
    </dgm:pt>
    <dgm:pt modelId="{83D498CA-418C-9942-848B-40E1B80D7E06}" type="pres">
      <dgm:prSet presAssocID="{9FCFAD02-FDE0-ED4C-BAD0-01F152397EAA}" presName="ParentText" presStyleLbl="node1" presStyleIdx="1" presStyleCnt="3" custScaleX="131840" custLinFactNeighborX="-93470" custLinFactNeighborY="-300">
        <dgm:presLayoutVars>
          <dgm:chMax val="1"/>
          <dgm:chPref val="1"/>
          <dgm:bulletEnabled val="1"/>
        </dgm:presLayoutVars>
      </dgm:prSet>
      <dgm:spPr/>
    </dgm:pt>
    <dgm:pt modelId="{199EAE08-B679-5549-9F22-E1E843732847}" type="pres">
      <dgm:prSet presAssocID="{9FCFAD02-FDE0-ED4C-BAD0-01F152397EAA}" presName="ChildText" presStyleLbl="revTx" presStyleIdx="1" presStyleCnt="2" custScaleX="354309" custScaleY="118854" custLinFactNeighborX="22619" custLinFactNeighborY="1283">
        <dgm:presLayoutVars>
          <dgm:chMax val="0"/>
          <dgm:chPref val="0"/>
          <dgm:bulletEnabled val="1"/>
        </dgm:presLayoutVars>
      </dgm:prSet>
      <dgm:spPr/>
    </dgm:pt>
    <dgm:pt modelId="{CF764E6A-BE02-8B4A-B0D9-1D0FF85126A9}" type="pres">
      <dgm:prSet presAssocID="{092C2639-ECA6-D948-8597-157EB2442E2F}" presName="sibTrans" presStyleCnt="0"/>
      <dgm:spPr/>
    </dgm:pt>
    <dgm:pt modelId="{23DDB265-F5DD-5F47-894D-889086CA9B53}" type="pres">
      <dgm:prSet presAssocID="{32B9372A-B834-BC4A-B1C9-EF7FE30B73D7}" presName="composite" presStyleCnt="0"/>
      <dgm:spPr/>
    </dgm:pt>
    <dgm:pt modelId="{43D431E7-FF44-D841-A9B7-ECC141D25FE0}" type="pres">
      <dgm:prSet presAssocID="{32B9372A-B834-BC4A-B1C9-EF7FE30B73D7}" presName="ParentText" presStyleLbl="node1" presStyleIdx="2" presStyleCnt="3" custScaleX="130348" custLinFactX="-44845" custLinFactNeighborX="-100000" custLinFactNeighborY="-3485">
        <dgm:presLayoutVars>
          <dgm:chMax val="1"/>
          <dgm:chPref val="1"/>
          <dgm:bulletEnabled val="1"/>
        </dgm:presLayoutVars>
      </dgm:prSet>
      <dgm:spPr/>
    </dgm:pt>
  </dgm:ptLst>
  <dgm:cxnLst>
    <dgm:cxn modelId="{1E025D00-3385-9B4F-9E8D-CF1753B13623}" type="presOf" srcId="{2F820285-D810-684D-9E12-14F0943E6D5F}" destId="{5A946375-3589-5742-AB69-5648DF427F27}" srcOrd="0" destOrd="0" presId="urn:microsoft.com/office/officeart/2005/8/layout/StepDownProcess"/>
    <dgm:cxn modelId="{970BBD06-4270-7543-AFF7-6F5DDA89F69F}" srcId="{743DFB9E-43BE-3C44-9CFF-81A42644DA58}" destId="{2F820285-D810-684D-9E12-14F0943E6D5F}" srcOrd="0" destOrd="0" parTransId="{1018B1E7-0495-D74B-9036-312ACE9D6E55}" sibTransId="{4745FA21-31AD-7048-9A7A-87D7C1789E71}"/>
    <dgm:cxn modelId="{FA906D19-C384-C44B-81E5-DA1748A6A500}" type="presOf" srcId="{9FCFAD02-FDE0-ED4C-BAD0-01F152397EAA}" destId="{83D498CA-418C-9942-848B-40E1B80D7E06}" srcOrd="0" destOrd="0" presId="urn:microsoft.com/office/officeart/2005/8/layout/StepDownProcess"/>
    <dgm:cxn modelId="{2F397A1A-53C0-6D43-AAE1-E29E4A4C9222}" srcId="{9FCFAD02-FDE0-ED4C-BAD0-01F152397EAA}" destId="{81F7F4D5-6C09-D141-A40A-1C3B09823001}" srcOrd="0" destOrd="0" parTransId="{B7FD0B1D-445F-A84C-B001-8F4192D9F188}" sibTransId="{48BEBF22-F6EC-0B43-A0C7-191D6E83C5FB}"/>
    <dgm:cxn modelId="{1A6E8050-5593-C84B-B253-C0182D1EE7B9}" type="presOf" srcId="{32B9372A-B834-BC4A-B1C9-EF7FE30B73D7}" destId="{43D431E7-FF44-D841-A9B7-ECC141D25FE0}" srcOrd="0" destOrd="0" presId="urn:microsoft.com/office/officeart/2005/8/layout/StepDownProcess"/>
    <dgm:cxn modelId="{13010B60-A24F-6A42-A61D-7915527ED9AD}" srcId="{743DFB9E-43BE-3C44-9CFF-81A42644DA58}" destId="{32B9372A-B834-BC4A-B1C9-EF7FE30B73D7}" srcOrd="2" destOrd="0" parTransId="{4F72B896-4B35-374B-B35A-270974E234D4}" sibTransId="{B834021B-FE0F-4D43-B1A4-7F3782461F81}"/>
    <dgm:cxn modelId="{DCE2656D-3969-FF41-9369-699A0E604FEE}" type="presOf" srcId="{743DFB9E-43BE-3C44-9CFF-81A42644DA58}" destId="{08B0D2C4-7C77-E148-8845-FE4C8456AD61}" srcOrd="0" destOrd="0" presId="urn:microsoft.com/office/officeart/2005/8/layout/StepDownProcess"/>
    <dgm:cxn modelId="{C164BC7B-79C4-DA45-B385-D661C1BE3EE7}" srcId="{743DFB9E-43BE-3C44-9CFF-81A42644DA58}" destId="{9FCFAD02-FDE0-ED4C-BAD0-01F152397EAA}" srcOrd="1" destOrd="0" parTransId="{33BA0B97-A6F3-004A-8C7C-D05E466506FB}" sibTransId="{092C2639-ECA6-D948-8597-157EB2442E2F}"/>
    <dgm:cxn modelId="{84F71C7C-7C26-6145-ADB6-6242224AAACE}" type="presOf" srcId="{B75C136A-F8DA-E14D-9869-455D308C95B7}" destId="{FC327D22-8FBE-8943-B33D-B79FCB3A28DD}" srcOrd="0" destOrd="0" presId="urn:microsoft.com/office/officeart/2005/8/layout/StepDownProcess"/>
    <dgm:cxn modelId="{1E03DEA6-CEBE-F849-8EA1-6E54D0834C67}" type="presOf" srcId="{81F7F4D5-6C09-D141-A40A-1C3B09823001}" destId="{199EAE08-B679-5549-9F22-E1E843732847}" srcOrd="0" destOrd="0" presId="urn:microsoft.com/office/officeart/2005/8/layout/StepDownProcess"/>
    <dgm:cxn modelId="{F929DED6-6B2F-924B-9F39-8B5221A1F820}" srcId="{2F820285-D810-684D-9E12-14F0943E6D5F}" destId="{B75C136A-F8DA-E14D-9869-455D308C95B7}" srcOrd="0" destOrd="0" parTransId="{B78441E1-6C1C-7741-89B0-201F063F2284}" sibTransId="{59583FC3-13E3-0A4E-A9D0-F2AE9C45D7A8}"/>
    <dgm:cxn modelId="{C81493E1-10F7-B34D-B37D-0388E85858AE}" type="presParOf" srcId="{08B0D2C4-7C77-E148-8845-FE4C8456AD61}" destId="{7956DE2D-F4D7-2D4D-AF26-DF8B6455E6DC}" srcOrd="0" destOrd="0" presId="urn:microsoft.com/office/officeart/2005/8/layout/StepDownProcess"/>
    <dgm:cxn modelId="{19A9BCA4-83E1-DE4F-BB7A-20F464C5A076}" type="presParOf" srcId="{7956DE2D-F4D7-2D4D-AF26-DF8B6455E6DC}" destId="{B572200E-AD1A-124C-B9CD-51BFB539115F}" srcOrd="0" destOrd="0" presId="urn:microsoft.com/office/officeart/2005/8/layout/StepDownProcess"/>
    <dgm:cxn modelId="{9D8FEE1E-A57F-0D40-A352-761597FD54F9}" type="presParOf" srcId="{7956DE2D-F4D7-2D4D-AF26-DF8B6455E6DC}" destId="{5A946375-3589-5742-AB69-5648DF427F27}" srcOrd="1" destOrd="0" presId="urn:microsoft.com/office/officeart/2005/8/layout/StepDownProcess"/>
    <dgm:cxn modelId="{ED9B646C-8C0D-3545-9884-8C01CA32F414}" type="presParOf" srcId="{7956DE2D-F4D7-2D4D-AF26-DF8B6455E6DC}" destId="{FC327D22-8FBE-8943-B33D-B79FCB3A28DD}" srcOrd="2" destOrd="0" presId="urn:microsoft.com/office/officeart/2005/8/layout/StepDownProcess"/>
    <dgm:cxn modelId="{CB5A1DED-7BD2-6A48-9605-CCB72EE03D08}" type="presParOf" srcId="{08B0D2C4-7C77-E148-8845-FE4C8456AD61}" destId="{1ECC8B09-96D0-E64B-B540-C4B01AEC597F}" srcOrd="1" destOrd="0" presId="urn:microsoft.com/office/officeart/2005/8/layout/StepDownProcess"/>
    <dgm:cxn modelId="{0B246B0B-0BC8-A44F-B0E2-ABFB60AC7876}" type="presParOf" srcId="{08B0D2C4-7C77-E148-8845-FE4C8456AD61}" destId="{258E19DA-46ED-E24F-801B-484F17A2C69A}" srcOrd="2" destOrd="0" presId="urn:microsoft.com/office/officeart/2005/8/layout/StepDownProcess"/>
    <dgm:cxn modelId="{FA9E7C15-72C9-D040-B7A7-F78E8CDEB2D9}" type="presParOf" srcId="{258E19DA-46ED-E24F-801B-484F17A2C69A}" destId="{F55C1086-E9E8-C74F-A02E-B539B8E4FFA9}" srcOrd="0" destOrd="0" presId="urn:microsoft.com/office/officeart/2005/8/layout/StepDownProcess"/>
    <dgm:cxn modelId="{39BE1BF0-53F3-AE4F-BF54-B5D3374C6EB9}" type="presParOf" srcId="{258E19DA-46ED-E24F-801B-484F17A2C69A}" destId="{83D498CA-418C-9942-848B-40E1B80D7E06}" srcOrd="1" destOrd="0" presId="urn:microsoft.com/office/officeart/2005/8/layout/StepDownProcess"/>
    <dgm:cxn modelId="{87670535-9DAD-BB4E-8053-313766DD3236}" type="presParOf" srcId="{258E19DA-46ED-E24F-801B-484F17A2C69A}" destId="{199EAE08-B679-5549-9F22-E1E843732847}" srcOrd="2" destOrd="0" presId="urn:microsoft.com/office/officeart/2005/8/layout/StepDownProcess"/>
    <dgm:cxn modelId="{6733162F-B3F2-664F-BDF4-6F6EBFBC7EB0}" type="presParOf" srcId="{08B0D2C4-7C77-E148-8845-FE4C8456AD61}" destId="{CF764E6A-BE02-8B4A-B0D9-1D0FF85126A9}" srcOrd="3" destOrd="0" presId="urn:microsoft.com/office/officeart/2005/8/layout/StepDownProcess"/>
    <dgm:cxn modelId="{23BF2D0D-F01F-9047-BB16-AAD62F2D98FB}" type="presParOf" srcId="{08B0D2C4-7C77-E148-8845-FE4C8456AD61}" destId="{23DDB265-F5DD-5F47-894D-889086CA9B53}" srcOrd="4" destOrd="0" presId="urn:microsoft.com/office/officeart/2005/8/layout/StepDownProcess"/>
    <dgm:cxn modelId="{B624D37A-E585-E048-A456-B6262BE60486}" type="presParOf" srcId="{23DDB265-F5DD-5F47-894D-889086CA9B53}" destId="{43D431E7-FF44-D841-A9B7-ECC141D25FE0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F4E4F-0107-7D4C-80EE-FA9218484E55}">
      <dsp:nvSpPr>
        <dsp:cNvPr id="0" name=""/>
        <dsp:cNvSpPr/>
      </dsp:nvSpPr>
      <dsp:spPr>
        <a:xfrm>
          <a:off x="0" y="1225489"/>
          <a:ext cx="11619348" cy="41191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000" b="1" u="sng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u="sng" kern="1200" dirty="0"/>
            <a:t>ANAMNESIS: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No </a:t>
          </a:r>
          <a:r>
            <a:rPr lang="es-ES" sz="2000" kern="1200" dirty="0" err="1"/>
            <a:t>RAMc</a:t>
          </a:r>
          <a:r>
            <a:rPr lang="es-ES" sz="2000" kern="1200" dirty="0"/>
            <a:t>. No DM, no HTA, no DLP.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Fumador </a:t>
          </a:r>
          <a:r>
            <a:rPr lang="es-ES" sz="2000" b="1" kern="1200" dirty="0"/>
            <a:t>activo</a:t>
          </a:r>
          <a:r>
            <a:rPr lang="es-ES" sz="2000" kern="1200" dirty="0"/>
            <a:t> de 1-2 paquetes/día (57 a/p). Ex-consumo cocaína y cannabis. Consumo habitual de alcohol (&gt;3 cervezas/día)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Antecedentes de interés: lepra </a:t>
          </a:r>
          <a:r>
            <a:rPr lang="es-ES" sz="2000" kern="1200" dirty="0" err="1"/>
            <a:t>lepromatosa</a:t>
          </a:r>
          <a:r>
            <a:rPr lang="es-ES" sz="2000" kern="1200" dirty="0"/>
            <a:t> (1978), sífilis (1995), </a:t>
          </a:r>
          <a:r>
            <a:rPr lang="es-ES" sz="2000" b="1" kern="1200" dirty="0"/>
            <a:t>TBC</a:t>
          </a:r>
          <a:r>
            <a:rPr lang="es-ES" sz="2000" kern="1200" dirty="0"/>
            <a:t> (2009).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u="sng" kern="1200" dirty="0"/>
            <a:t>ENFERMEDAD ACTUAL:</a:t>
          </a:r>
          <a:r>
            <a:rPr lang="es-ES" sz="2000" b="1" u="none" kern="1200" dirty="0"/>
            <a:t> </a:t>
          </a:r>
          <a:r>
            <a:rPr lang="es-ES" sz="2000" b="0" kern="1200" dirty="0"/>
            <a:t>Refiere </a:t>
          </a:r>
          <a:r>
            <a:rPr lang="es-ES" sz="2000" b="1" kern="1200" dirty="0"/>
            <a:t>hemoptisis</a:t>
          </a:r>
          <a:r>
            <a:rPr lang="es-ES" sz="2000" b="0" kern="1200" dirty="0"/>
            <a:t> de un día de evolución con coágulos de sangre en relación con la tos. </a:t>
          </a:r>
          <a:r>
            <a:rPr lang="es-ES" sz="2000" b="1" kern="1200" dirty="0"/>
            <a:t>NO fiebre, dolor</a:t>
          </a:r>
          <a:r>
            <a:rPr lang="es-ES" sz="2000" b="0" kern="1200" dirty="0"/>
            <a:t>, astenia ni otro síntoma asociado.</a:t>
          </a:r>
          <a:endParaRPr lang="es-ES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u="sng" kern="1200" dirty="0"/>
            <a:t>EXPLORACIÓN FÍSICA: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BEG. Consciente y orientado. Afebril. AC rítmica y sin soplos.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</a:t>
          </a:r>
          <a:r>
            <a:rPr lang="es-ES" sz="2000" b="1" kern="1200" dirty="0"/>
            <a:t>AP: MV disminuido, </a:t>
          </a:r>
          <a:r>
            <a:rPr lang="es-ES" sz="2000" b="1" kern="1200" dirty="0" err="1"/>
            <a:t>roncus</a:t>
          </a:r>
          <a:r>
            <a:rPr lang="es-ES" sz="2000" b="1" kern="1200" dirty="0"/>
            <a:t> aislados. </a:t>
          </a:r>
          <a:r>
            <a:rPr lang="es-ES" sz="2000" b="1" kern="1200" dirty="0" err="1"/>
            <a:t>Hipoventila</a:t>
          </a:r>
          <a:r>
            <a:rPr lang="es-ES" sz="2000" b="1" kern="1200" dirty="0"/>
            <a:t> en LSD.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u="sng" kern="1200" dirty="0"/>
            <a:t>PRUEBAS COMPLEMENTARIAS</a:t>
          </a:r>
          <a:r>
            <a:rPr lang="es-ES" sz="2000" b="1" kern="1200" dirty="0"/>
            <a:t>: </a:t>
          </a:r>
          <a:r>
            <a:rPr lang="es-ES" sz="2000" b="0" kern="1200" dirty="0"/>
            <a:t>AS normal (excepto PCR: 13,7mg/L-28,1mg/L) </a:t>
          </a:r>
          <a:endParaRPr lang="es-ES" sz="2700" b="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700" kern="1200" dirty="0"/>
        </a:p>
      </dsp:txBody>
      <dsp:txXfrm>
        <a:off x="0" y="1225489"/>
        <a:ext cx="11619348" cy="4119107"/>
      </dsp:txXfrm>
    </dsp:sp>
    <dsp:sp modelId="{29F6E403-21D4-EB4E-AA2B-DB9AA07EA662}">
      <dsp:nvSpPr>
        <dsp:cNvPr id="0" name=""/>
        <dsp:cNvSpPr/>
      </dsp:nvSpPr>
      <dsp:spPr>
        <a:xfrm rot="10800000">
          <a:off x="0" y="667"/>
          <a:ext cx="11619348" cy="1253479"/>
        </a:xfrm>
        <a:prstGeom prst="upArrowCallout">
          <a:avLst/>
        </a:prstGeom>
        <a:gradFill rotWithShape="0">
          <a:gsLst>
            <a:gs pos="0">
              <a:schemeClr val="accent2">
                <a:hueOff val="39038"/>
                <a:satOff val="-26876"/>
                <a:lumOff val="-6863"/>
                <a:alphaOff val="0"/>
                <a:shade val="85000"/>
                <a:satMod val="130000"/>
              </a:schemeClr>
            </a:gs>
            <a:gs pos="34000">
              <a:schemeClr val="accent2">
                <a:hueOff val="39038"/>
                <a:satOff val="-26876"/>
                <a:lumOff val="-6863"/>
                <a:alphaOff val="0"/>
                <a:shade val="87000"/>
                <a:satMod val="125000"/>
              </a:schemeClr>
            </a:gs>
            <a:gs pos="70000">
              <a:schemeClr val="accent2">
                <a:hueOff val="39038"/>
                <a:satOff val="-26876"/>
                <a:lumOff val="-686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39038"/>
                <a:satOff val="-26876"/>
                <a:lumOff val="-686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/>
            <a:t>MOTIVO</a:t>
          </a:r>
          <a:r>
            <a:rPr lang="es-ES" sz="2400" b="1" kern="1200" baseline="0" dirty="0"/>
            <a:t> DE CONSULTA</a:t>
          </a:r>
          <a:r>
            <a:rPr lang="es-ES" sz="2400" kern="1200" baseline="0" dirty="0"/>
            <a:t>: Varón de 54 años que ingresa por </a:t>
          </a:r>
          <a:r>
            <a:rPr lang="es-ES" sz="2400" b="1" kern="1200" baseline="0" dirty="0"/>
            <a:t>HEMOPTISIS</a:t>
          </a:r>
          <a:r>
            <a:rPr lang="es-ES" sz="2800" kern="1200" baseline="0" dirty="0"/>
            <a:t>.</a:t>
          </a:r>
          <a:endParaRPr lang="es-ES" sz="2800" kern="1200" dirty="0"/>
        </a:p>
      </dsp:txBody>
      <dsp:txXfrm rot="10800000">
        <a:off x="0" y="667"/>
        <a:ext cx="11619348" cy="8144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2200E-AD1A-124C-B9CD-51BFB539115F}">
      <dsp:nvSpPr>
        <dsp:cNvPr id="0" name=""/>
        <dsp:cNvSpPr/>
      </dsp:nvSpPr>
      <dsp:spPr>
        <a:xfrm rot="5400000">
          <a:off x="630661" y="1662880"/>
          <a:ext cx="1338978" cy="152437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A946375-3589-5742-AB69-5648DF427F27}">
      <dsp:nvSpPr>
        <dsp:cNvPr id="0" name=""/>
        <dsp:cNvSpPr/>
      </dsp:nvSpPr>
      <dsp:spPr>
        <a:xfrm>
          <a:off x="537968" y="57157"/>
          <a:ext cx="2880384" cy="15777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800" b="1" kern="1200" dirty="0"/>
            <a:t>RX TÓRAX</a:t>
          </a:r>
        </a:p>
      </dsp:txBody>
      <dsp:txXfrm>
        <a:off x="615002" y="134191"/>
        <a:ext cx="2726316" cy="1423694"/>
      </dsp:txXfrm>
    </dsp:sp>
    <dsp:sp modelId="{FC327D22-8FBE-8943-B33D-B79FCB3A28DD}">
      <dsp:nvSpPr>
        <dsp:cNvPr id="0" name=""/>
        <dsp:cNvSpPr/>
      </dsp:nvSpPr>
      <dsp:spPr>
        <a:xfrm>
          <a:off x="3644388" y="60657"/>
          <a:ext cx="4881883" cy="1411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just" defTabSz="977900">
            <a:lnSpc>
              <a:spcPct val="15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_tradnl" sz="2200" kern="1200" dirty="0"/>
            <a:t>	Opacidad LSD, identificación de bullas/cavernas (antecedentes de TBC) con probable ocupación hemática.</a:t>
          </a:r>
        </a:p>
      </dsp:txBody>
      <dsp:txXfrm>
        <a:off x="3644388" y="60657"/>
        <a:ext cx="4881883" cy="1411984"/>
      </dsp:txXfrm>
    </dsp:sp>
    <dsp:sp modelId="{F55C1086-E9E8-C74F-A02E-B539B8E4FFA9}">
      <dsp:nvSpPr>
        <dsp:cNvPr id="0" name=""/>
        <dsp:cNvSpPr/>
      </dsp:nvSpPr>
      <dsp:spPr>
        <a:xfrm rot="5400000">
          <a:off x="2228793" y="3364463"/>
          <a:ext cx="1338978" cy="152437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2270160"/>
            <a:satOff val="-21042"/>
            <a:lumOff val="8890"/>
            <a:alphaOff val="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3D498CA-418C-9942-848B-40E1B80D7E06}">
      <dsp:nvSpPr>
        <dsp:cNvPr id="0" name=""/>
        <dsp:cNvSpPr/>
      </dsp:nvSpPr>
      <dsp:spPr>
        <a:xfrm>
          <a:off x="2097389" y="1797303"/>
          <a:ext cx="2971741" cy="15777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1063560"/>
                <a:satOff val="-11946"/>
                <a:lumOff val="-2549"/>
                <a:alphaOff val="0"/>
                <a:shade val="85000"/>
                <a:satMod val="130000"/>
              </a:schemeClr>
            </a:gs>
            <a:gs pos="34000">
              <a:schemeClr val="accent5">
                <a:hueOff val="1063560"/>
                <a:satOff val="-11946"/>
                <a:lumOff val="-2549"/>
                <a:alphaOff val="0"/>
                <a:shade val="87000"/>
                <a:satMod val="125000"/>
              </a:schemeClr>
            </a:gs>
            <a:gs pos="70000">
              <a:schemeClr val="accent5">
                <a:hueOff val="1063560"/>
                <a:satOff val="-11946"/>
                <a:lumOff val="-254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063560"/>
                <a:satOff val="-11946"/>
                <a:lumOff val="-254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800" b="1" kern="1200" dirty="0"/>
            <a:t>TC TÓRAX</a:t>
          </a:r>
        </a:p>
      </dsp:txBody>
      <dsp:txXfrm>
        <a:off x="2174423" y="1874337"/>
        <a:ext cx="2817673" cy="1423694"/>
      </dsp:txXfrm>
    </dsp:sp>
    <dsp:sp modelId="{199EAE08-B679-5549-9F22-E1E843732847}">
      <dsp:nvSpPr>
        <dsp:cNvPr id="0" name=""/>
        <dsp:cNvSpPr/>
      </dsp:nvSpPr>
      <dsp:spPr>
        <a:xfrm>
          <a:off x="5103411" y="1848658"/>
          <a:ext cx="5808478" cy="151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just" defTabSz="977900">
            <a:lnSpc>
              <a:spcPct val="15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_tradnl" sz="2200" b="0" kern="1200" dirty="0"/>
            <a:t>	CONSOLIDACIÓN PULMONAR EN LSD CON </a:t>
          </a:r>
          <a:r>
            <a:rPr lang="es-ES_tradnl" sz="2200" b="1" kern="1200" dirty="0"/>
            <a:t>OCUPACIÓN DE CAVERNA PREVIA + ENFISEMA </a:t>
          </a:r>
          <a:r>
            <a:rPr lang="es-ES_tradnl" sz="2200" b="0" kern="1200" dirty="0">
              <a:sym typeface="Wingdings" pitchFamily="2" charset="2"/>
            </a:rPr>
            <a:t> COMPATIBLE CON ASPERGILOMA</a:t>
          </a:r>
          <a:endParaRPr lang="es-ES_tradnl" sz="2200" b="0" kern="1200" dirty="0"/>
        </a:p>
      </dsp:txBody>
      <dsp:txXfrm>
        <a:off x="5103411" y="1848658"/>
        <a:ext cx="5808478" cy="1515646"/>
      </dsp:txXfrm>
    </dsp:sp>
    <dsp:sp modelId="{43D431E7-FF44-D841-A9B7-ECC141D25FE0}">
      <dsp:nvSpPr>
        <dsp:cNvPr id="0" name=""/>
        <dsp:cNvSpPr/>
      </dsp:nvSpPr>
      <dsp:spPr>
        <a:xfrm>
          <a:off x="3736739" y="3519399"/>
          <a:ext cx="2938110" cy="1577762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2127120"/>
                <a:satOff val="-23891"/>
                <a:lumOff val="-5098"/>
                <a:alphaOff val="0"/>
                <a:shade val="85000"/>
                <a:satMod val="130000"/>
              </a:schemeClr>
            </a:gs>
            <a:gs pos="34000">
              <a:schemeClr val="accent5">
                <a:hueOff val="2127120"/>
                <a:satOff val="-23891"/>
                <a:lumOff val="-5098"/>
                <a:alphaOff val="0"/>
                <a:shade val="87000"/>
                <a:satMod val="125000"/>
              </a:schemeClr>
            </a:gs>
            <a:gs pos="70000">
              <a:schemeClr val="accent5">
                <a:hueOff val="2127120"/>
                <a:satOff val="-23891"/>
                <a:lumOff val="-509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127120"/>
                <a:satOff val="-23891"/>
                <a:lumOff val="-509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800" b="1" kern="1200" dirty="0"/>
            <a:t>DIAGNÓSTICO: </a:t>
          </a:r>
          <a:r>
            <a:rPr lang="es-ES_tradnl" sz="2800" kern="1200" dirty="0"/>
            <a:t>ASPERGILOMA</a:t>
          </a:r>
        </a:p>
      </dsp:txBody>
      <dsp:txXfrm>
        <a:off x="3813773" y="3596433"/>
        <a:ext cx="2784042" cy="1423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8C6E8-2660-3F4B-AC48-538F480C60E0}" type="datetimeFigureOut">
              <a:rPr lang="es-ES_tradnl" smtClean="0"/>
              <a:t>27/3/19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DAA6F-E135-B64E-B0E2-92AB6FCD10C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061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DAA6F-E135-B64E-B0E2-92AB6FCD10CD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39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8919" y="926432"/>
            <a:ext cx="11602995" cy="3398679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s-ES_tradnl" b="1" dirty="0">
                <a:solidFill>
                  <a:schemeClr val="tx1">
                    <a:lumMod val="75000"/>
                    <a:lumOff val="25000"/>
                  </a:schemeClr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DIAGN</a:t>
            </a: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ÓSTICO A PRIMERA VISTA</a:t>
            </a:r>
            <a:b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</a:br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INFECCIOSAS</a:t>
            </a:r>
            <a:endParaRPr lang="es-ES_tradnl" dirty="0">
              <a:solidFill>
                <a:schemeClr val="tx1">
                  <a:lumMod val="75000"/>
                  <a:lumOff val="25000"/>
                </a:schemeClr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185570" cy="183689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_tradnl" b="1" dirty="0"/>
              <a:t>ALMUDENA JUAN P</a:t>
            </a:r>
            <a:r>
              <a:rPr lang="es-ES" b="1" dirty="0"/>
              <a:t>ÉREZ (1856)</a:t>
            </a:r>
            <a:endParaRPr lang="es-ES_tradnl" b="1" dirty="0"/>
          </a:p>
          <a:p>
            <a:pPr algn="ctr"/>
            <a:r>
              <a:rPr lang="es-ES_tradnl" b="1" dirty="0"/>
              <a:t>APROBADO POR LA DRA. MAR MASIÁ (HGUE)</a:t>
            </a:r>
          </a:p>
          <a:p>
            <a:pPr algn="ctr"/>
            <a:endParaRPr lang="es-ES_tradnl" b="1" dirty="0"/>
          </a:p>
          <a:p>
            <a:pPr algn="ctr"/>
            <a:r>
              <a:rPr lang="es-ES_tradnl" b="1" dirty="0"/>
              <a:t>4º MEDICINA UMH </a:t>
            </a:r>
            <a:r>
              <a:rPr lang="mr-IN" b="1" dirty="0"/>
              <a:t>–</a:t>
            </a:r>
            <a:r>
              <a:rPr lang="es-ES_tradnl" b="1" dirty="0"/>
              <a:t> TALLERES INTEGRADOS (III)</a:t>
            </a:r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  <a:p>
            <a:pPr algn="ctr"/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6825"/>
            <a:ext cx="1097280" cy="46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77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39290" y="252663"/>
            <a:ext cx="9827394" cy="798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dirty="0">
                <a:solidFill>
                  <a:schemeClr val="tx1">
                    <a:lumMod val="50000"/>
                    <a:lumOff val="50000"/>
                  </a:schemeClr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RESUMEN CASO CL</a:t>
            </a: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ÍNICO</a:t>
            </a:r>
            <a:endParaRPr lang="es-ES_tradnl" dirty="0">
              <a:solidFill>
                <a:schemeClr val="tx1">
                  <a:lumMod val="50000"/>
                  <a:lumOff val="50000"/>
                </a:schemeClr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6825"/>
            <a:ext cx="1097280" cy="46117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339290" y="907182"/>
            <a:ext cx="11619348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EE6405F5-3FF3-324B-80BC-5692D4BC14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3594045"/>
              </p:ext>
            </p:extLst>
          </p:nvPr>
        </p:nvGraphicFramePr>
        <p:xfrm>
          <a:off x="339290" y="994612"/>
          <a:ext cx="11619348" cy="5345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624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39290" y="252663"/>
            <a:ext cx="9827394" cy="798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_tradnl" dirty="0">
              <a:solidFill>
                <a:schemeClr val="tx1">
                  <a:lumMod val="50000"/>
                  <a:lumOff val="50000"/>
                </a:schemeClr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0" y="263016"/>
            <a:ext cx="12568990" cy="9110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  RX TÓRAX</a:t>
            </a:r>
            <a:endParaRPr lang="es-ES_tradnl" dirty="0">
              <a:solidFill>
                <a:schemeClr val="tx1">
                  <a:lumMod val="50000"/>
                  <a:lumOff val="50000"/>
                </a:schemeClr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339290" y="907182"/>
            <a:ext cx="11619348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extLst>
              <a:ext uri="{FF2B5EF4-FFF2-40B4-BE49-F238E27FC236}">
                <a16:creationId xmlns:a16="http://schemas.microsoft.com/office/drawing/2014/main" id="{3EE609EA-033D-1041-83C7-3AF76E417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6825"/>
            <a:ext cx="1097280" cy="46117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2EC5EB3-8905-BA4B-984B-76B285D405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20180" r="1779" b="20541"/>
          <a:stretch/>
        </p:blipFill>
        <p:spPr>
          <a:xfrm>
            <a:off x="3107855" y="41849"/>
            <a:ext cx="7954806" cy="677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21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39290" y="290763"/>
            <a:ext cx="11619348" cy="798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TC TÓRAX</a:t>
            </a:r>
            <a:endParaRPr lang="es-ES_tradnl" dirty="0">
              <a:solidFill>
                <a:schemeClr val="tx1">
                  <a:lumMod val="50000"/>
                  <a:lumOff val="50000"/>
                </a:schemeClr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339290" y="907182"/>
            <a:ext cx="11619348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6825"/>
            <a:ext cx="1097280" cy="46117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C6E2209-3C31-D843-BC8B-A88146FFA5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97" r="14519"/>
          <a:stretch/>
        </p:blipFill>
        <p:spPr>
          <a:xfrm>
            <a:off x="3163330" y="58374"/>
            <a:ext cx="7142206" cy="674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1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39290" y="262189"/>
            <a:ext cx="11619348" cy="798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RESOLUCIÓN</a:t>
            </a:r>
            <a:endParaRPr lang="es-ES_tradnl" dirty="0">
              <a:solidFill>
                <a:schemeClr val="tx1">
                  <a:lumMod val="50000"/>
                  <a:lumOff val="50000"/>
                </a:schemeClr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339290" y="907182"/>
            <a:ext cx="11619348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6825"/>
            <a:ext cx="1097280" cy="461175"/>
          </a:xfrm>
          <a:prstGeom prst="rect">
            <a:avLst/>
          </a:prstGeom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630154036"/>
              </p:ext>
            </p:extLst>
          </p:nvPr>
        </p:nvGraphicFramePr>
        <p:xfrm>
          <a:off x="10676" y="1003936"/>
          <a:ext cx="11947961" cy="5181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E65DD337-5807-9F42-A301-F67F7BA682AC}"/>
              </a:ext>
            </a:extLst>
          </p:cNvPr>
          <p:cNvSpPr/>
          <p:nvPr/>
        </p:nvSpPr>
        <p:spPr>
          <a:xfrm>
            <a:off x="3759200" y="1061086"/>
            <a:ext cx="4826000" cy="154664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37D38B0-D8FB-B14A-9412-B6BFF4C471B3}"/>
              </a:ext>
            </a:extLst>
          </p:cNvPr>
          <p:cNvSpPr/>
          <p:nvPr/>
        </p:nvSpPr>
        <p:spPr>
          <a:xfrm>
            <a:off x="5215465" y="2850105"/>
            <a:ext cx="5740401" cy="154664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35401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Retrospectiva</Template>
  <TotalTime>199</TotalTime>
  <Words>201</Words>
  <Application>Microsoft Macintosh PowerPoint</Application>
  <PresentationFormat>Panorámica</PresentationFormat>
  <Paragraphs>28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Abadi MT Condensed Extra Bold</vt:lpstr>
      <vt:lpstr>Calibri</vt:lpstr>
      <vt:lpstr>Calibri Light</vt:lpstr>
      <vt:lpstr>Wingdings</vt:lpstr>
      <vt:lpstr>Retrospección</vt:lpstr>
      <vt:lpstr>DIAGNÓSTICO A PRIMERA VISTA INFECCIOSAS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EFECTO DEL CONSUMO CRÓNICO DE CAFEÍNA EN EL DESARROLLO DE HTA</dc:title>
  <dc:creator>juanperezalmudena@hotmail.com</dc:creator>
  <cp:lastModifiedBy>juanperezalmudena@hotmail.com</cp:lastModifiedBy>
  <cp:revision>28</cp:revision>
  <dcterms:created xsi:type="dcterms:W3CDTF">2017-11-15T14:56:44Z</dcterms:created>
  <dcterms:modified xsi:type="dcterms:W3CDTF">2019-03-27T12:10:20Z</dcterms:modified>
</cp:coreProperties>
</file>