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9" r:id="rId3"/>
    <p:sldId id="260" r:id="rId4"/>
    <p:sldId id="262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948"/>
    <p:restoredTop sz="94646"/>
  </p:normalViewPr>
  <p:slideViewPr>
    <p:cSldViewPr snapToGrid="0" snapToObjects="1">
      <p:cViewPr varScale="1">
        <p:scale>
          <a:sx n="103" d="100"/>
          <a:sy n="103" d="100"/>
        </p:scale>
        <p:origin x="36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801FC0-2810-D34E-BB92-CA276CDCB3ED}" type="doc">
      <dgm:prSet loTypeId="urn:microsoft.com/office/officeart/2005/8/layout/process4" loCatId="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984C6501-4229-BE42-86F0-7D4031189566}">
      <dgm:prSet phldrT="[Texto]" custT="1"/>
      <dgm:spPr/>
      <dgm:t>
        <a:bodyPr/>
        <a:lstStyle/>
        <a:p>
          <a:r>
            <a:rPr lang="es-ES" sz="2400" b="1" dirty="0"/>
            <a:t>MOTIVO</a:t>
          </a:r>
          <a:r>
            <a:rPr lang="es-ES" sz="2400" b="1" baseline="0" dirty="0"/>
            <a:t> DE CONSULTA</a:t>
          </a:r>
          <a:r>
            <a:rPr lang="es-ES" sz="2400" baseline="0" dirty="0"/>
            <a:t>: Varón de 52 años que llega a urgencias con SVB por dificultad para la articulación del habla y pérdida de fuerza </a:t>
          </a:r>
          <a:r>
            <a:rPr lang="es-ES" sz="2400" baseline="0" dirty="0" err="1"/>
            <a:t>hemicorporal</a:t>
          </a:r>
          <a:r>
            <a:rPr lang="es-ES" sz="2400" baseline="0" dirty="0"/>
            <a:t> izquierda con caída al suelo</a:t>
          </a:r>
          <a:r>
            <a:rPr lang="es-ES" sz="2800" baseline="0" dirty="0"/>
            <a:t>.</a:t>
          </a:r>
          <a:endParaRPr lang="es-ES" sz="2800" dirty="0"/>
        </a:p>
      </dgm:t>
    </dgm:pt>
    <dgm:pt modelId="{9592D69A-13CB-0B4F-8D02-DCD489EBCCE5}" type="parTrans" cxnId="{61E5C0E6-8B3F-CF42-A985-24DD8F361AB4}">
      <dgm:prSet/>
      <dgm:spPr/>
      <dgm:t>
        <a:bodyPr/>
        <a:lstStyle/>
        <a:p>
          <a:endParaRPr lang="es-ES"/>
        </a:p>
      </dgm:t>
    </dgm:pt>
    <dgm:pt modelId="{DA7623F8-12DF-0645-AA00-603A0F383587}" type="sibTrans" cxnId="{61E5C0E6-8B3F-CF42-A985-24DD8F361AB4}">
      <dgm:prSet/>
      <dgm:spPr/>
      <dgm:t>
        <a:bodyPr/>
        <a:lstStyle/>
        <a:p>
          <a:endParaRPr lang="es-ES"/>
        </a:p>
      </dgm:t>
    </dgm:pt>
    <dgm:pt modelId="{2A5D26C4-D887-3A49-871C-C1CE892718A3}">
      <dgm:prSet phldrT="[Texto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 algn="l"/>
          <a:endParaRPr lang="es-ES" sz="2000" dirty="0"/>
        </a:p>
        <a:p>
          <a:pPr algn="l"/>
          <a:r>
            <a:rPr lang="es-ES" sz="2000" b="1" dirty="0"/>
            <a:t>ANAMNESIS:</a:t>
          </a:r>
        </a:p>
        <a:p>
          <a:pPr algn="l"/>
          <a:r>
            <a:rPr lang="es-ES" sz="2000" dirty="0"/>
            <a:t>- No </a:t>
          </a:r>
          <a:r>
            <a:rPr lang="es-ES" sz="2000" dirty="0" err="1"/>
            <a:t>RAMc</a:t>
          </a:r>
          <a:r>
            <a:rPr lang="es-ES" sz="2000" dirty="0"/>
            <a:t>. No DM, no HTA, no DLP.</a:t>
          </a:r>
        </a:p>
        <a:p>
          <a:pPr algn="l"/>
          <a:r>
            <a:rPr lang="es-ES" sz="2000" dirty="0"/>
            <a:t>- Fumador </a:t>
          </a:r>
          <a:r>
            <a:rPr lang="es-ES" sz="2000" b="1" dirty="0"/>
            <a:t>activo</a:t>
          </a:r>
          <a:r>
            <a:rPr lang="es-ES" sz="2000" dirty="0"/>
            <a:t> de 1 paquete y medio/día desde hace 35 años (52 paquetes/año)</a:t>
          </a:r>
        </a:p>
        <a:p>
          <a:pPr algn="l"/>
          <a:r>
            <a:rPr lang="es-ES" sz="2000" dirty="0"/>
            <a:t>- No intervenciones quirúrgicas previas ni otros antecedentes de interés.</a:t>
          </a:r>
        </a:p>
        <a:p>
          <a:pPr algn="l"/>
          <a:r>
            <a:rPr lang="es-ES" sz="2000" b="1" dirty="0"/>
            <a:t>EXPLORACIÓN FÍSICA:</a:t>
          </a:r>
        </a:p>
        <a:p>
          <a:pPr algn="l"/>
          <a:r>
            <a:rPr lang="es-ES" sz="2000" dirty="0"/>
            <a:t>- BEG. Consciente (Glasgow=15). </a:t>
          </a:r>
          <a:r>
            <a:rPr lang="es-ES" sz="2000" dirty="0" err="1"/>
            <a:t>Eupneico</a:t>
          </a:r>
          <a:r>
            <a:rPr lang="es-ES" sz="2000" dirty="0"/>
            <a:t>. Afebril. TA 150/85</a:t>
          </a:r>
        </a:p>
        <a:p>
          <a:pPr algn="l"/>
          <a:r>
            <a:rPr lang="es-ES" sz="2000" dirty="0"/>
            <a:t>- Alerta, no afasia, disartria severa. </a:t>
          </a:r>
        </a:p>
        <a:p>
          <a:pPr algn="l"/>
          <a:r>
            <a:rPr lang="es-ES" sz="2000" dirty="0"/>
            <a:t>- Hemiparesia izquierda con tendencia a la versión cefálica a la derecha. PPCC conservados.</a:t>
          </a:r>
        </a:p>
        <a:p>
          <a:pPr algn="l"/>
          <a:r>
            <a:rPr lang="es-ES" sz="2000" dirty="0"/>
            <a:t>- No trastorno sensitivo. Extinción sensitiva izquierda.</a:t>
          </a:r>
        </a:p>
        <a:p>
          <a:pPr algn="l"/>
          <a:r>
            <a:rPr lang="es-ES" sz="2000" dirty="0"/>
            <a:t>- AC, AP anodina. </a:t>
          </a:r>
          <a:endParaRPr lang="es-ES" sz="2700" dirty="0"/>
        </a:p>
        <a:p>
          <a:pPr algn="l"/>
          <a:endParaRPr lang="es-ES" sz="2700" dirty="0"/>
        </a:p>
      </dgm:t>
    </dgm:pt>
    <dgm:pt modelId="{08AE8B3D-3487-D445-ADAF-A4F82E29BD51}" type="parTrans" cxnId="{9AFEDFE7-0D25-F340-967D-AAF8C919FD2E}">
      <dgm:prSet/>
      <dgm:spPr/>
      <dgm:t>
        <a:bodyPr/>
        <a:lstStyle/>
        <a:p>
          <a:endParaRPr lang="es-ES"/>
        </a:p>
      </dgm:t>
    </dgm:pt>
    <dgm:pt modelId="{AF9AF4A3-AE45-E344-878D-2E8AC843765A}" type="sibTrans" cxnId="{9AFEDFE7-0D25-F340-967D-AAF8C919FD2E}">
      <dgm:prSet/>
      <dgm:spPr/>
      <dgm:t>
        <a:bodyPr/>
        <a:lstStyle/>
        <a:p>
          <a:endParaRPr lang="es-ES"/>
        </a:p>
      </dgm:t>
    </dgm:pt>
    <dgm:pt modelId="{D1F0B511-2B20-2549-8B9D-215192832314}" type="pres">
      <dgm:prSet presAssocID="{EC801FC0-2810-D34E-BB92-CA276CDCB3ED}" presName="Name0" presStyleCnt="0">
        <dgm:presLayoutVars>
          <dgm:dir/>
          <dgm:animLvl val="lvl"/>
          <dgm:resizeHandles val="exact"/>
        </dgm:presLayoutVars>
      </dgm:prSet>
      <dgm:spPr/>
    </dgm:pt>
    <dgm:pt modelId="{7137745A-26D0-5F43-BBA5-EE94574B77F5}" type="pres">
      <dgm:prSet presAssocID="{2A5D26C4-D887-3A49-871C-C1CE892718A3}" presName="boxAndChildren" presStyleCnt="0"/>
      <dgm:spPr/>
    </dgm:pt>
    <dgm:pt modelId="{557F4E4F-0107-7D4C-80EE-FA9218484E55}" type="pres">
      <dgm:prSet presAssocID="{2A5D26C4-D887-3A49-871C-C1CE892718A3}" presName="parentTextBox" presStyleLbl="node1" presStyleIdx="0" presStyleCnt="2" custScaleY="215602"/>
      <dgm:spPr/>
    </dgm:pt>
    <dgm:pt modelId="{C7F0EC4F-CFB3-5346-9286-D7745121892A}" type="pres">
      <dgm:prSet presAssocID="{DA7623F8-12DF-0645-AA00-603A0F383587}" presName="sp" presStyleCnt="0"/>
      <dgm:spPr/>
    </dgm:pt>
    <dgm:pt modelId="{425262BA-E80E-8C42-AEC1-03F1D38E701E}" type="pres">
      <dgm:prSet presAssocID="{984C6501-4229-BE42-86F0-7D4031189566}" presName="arrowAndChildren" presStyleCnt="0"/>
      <dgm:spPr/>
    </dgm:pt>
    <dgm:pt modelId="{29F6E403-21D4-EB4E-AA2B-DB9AA07EA662}" type="pres">
      <dgm:prSet presAssocID="{984C6501-4229-BE42-86F0-7D4031189566}" presName="parentTextArrow" presStyleLbl="node1" presStyleIdx="1" presStyleCnt="2" custScaleY="42659"/>
      <dgm:spPr/>
    </dgm:pt>
  </dgm:ptLst>
  <dgm:cxnLst>
    <dgm:cxn modelId="{D26F153A-5D4B-EB4A-8948-A4997A6AAD09}" type="presOf" srcId="{EC801FC0-2810-D34E-BB92-CA276CDCB3ED}" destId="{D1F0B511-2B20-2549-8B9D-215192832314}" srcOrd="0" destOrd="0" presId="urn:microsoft.com/office/officeart/2005/8/layout/process4"/>
    <dgm:cxn modelId="{9E64DACD-15AE-D54C-B9D1-5A822FB63138}" type="presOf" srcId="{2A5D26C4-D887-3A49-871C-C1CE892718A3}" destId="{557F4E4F-0107-7D4C-80EE-FA9218484E55}" srcOrd="0" destOrd="0" presId="urn:microsoft.com/office/officeart/2005/8/layout/process4"/>
    <dgm:cxn modelId="{61E5C0E6-8B3F-CF42-A985-24DD8F361AB4}" srcId="{EC801FC0-2810-D34E-BB92-CA276CDCB3ED}" destId="{984C6501-4229-BE42-86F0-7D4031189566}" srcOrd="0" destOrd="0" parTransId="{9592D69A-13CB-0B4F-8D02-DCD489EBCCE5}" sibTransId="{DA7623F8-12DF-0645-AA00-603A0F383587}"/>
    <dgm:cxn modelId="{9AFEDFE7-0D25-F340-967D-AAF8C919FD2E}" srcId="{EC801FC0-2810-D34E-BB92-CA276CDCB3ED}" destId="{2A5D26C4-D887-3A49-871C-C1CE892718A3}" srcOrd="1" destOrd="0" parTransId="{08AE8B3D-3487-D445-ADAF-A4F82E29BD51}" sibTransId="{AF9AF4A3-AE45-E344-878D-2E8AC843765A}"/>
    <dgm:cxn modelId="{978BE8EE-0657-1248-B6BD-C2B84EA568FB}" type="presOf" srcId="{984C6501-4229-BE42-86F0-7D4031189566}" destId="{29F6E403-21D4-EB4E-AA2B-DB9AA07EA662}" srcOrd="0" destOrd="0" presId="urn:microsoft.com/office/officeart/2005/8/layout/process4"/>
    <dgm:cxn modelId="{897CAE38-1A31-154D-87F8-BE4BC44E7CB6}" type="presParOf" srcId="{D1F0B511-2B20-2549-8B9D-215192832314}" destId="{7137745A-26D0-5F43-BBA5-EE94574B77F5}" srcOrd="0" destOrd="0" presId="urn:microsoft.com/office/officeart/2005/8/layout/process4"/>
    <dgm:cxn modelId="{7BB012A5-CE6A-9D48-8F0F-4D1F85FB0317}" type="presParOf" srcId="{7137745A-26D0-5F43-BBA5-EE94574B77F5}" destId="{557F4E4F-0107-7D4C-80EE-FA9218484E55}" srcOrd="0" destOrd="0" presId="urn:microsoft.com/office/officeart/2005/8/layout/process4"/>
    <dgm:cxn modelId="{63B12172-F139-7146-B87C-919DBFF6CFF3}" type="presParOf" srcId="{D1F0B511-2B20-2549-8B9D-215192832314}" destId="{C7F0EC4F-CFB3-5346-9286-D7745121892A}" srcOrd="1" destOrd="0" presId="urn:microsoft.com/office/officeart/2005/8/layout/process4"/>
    <dgm:cxn modelId="{C5B04C5B-3186-9449-9734-44B1686C1CCE}" type="presParOf" srcId="{D1F0B511-2B20-2549-8B9D-215192832314}" destId="{425262BA-E80E-8C42-AEC1-03F1D38E701E}" srcOrd="2" destOrd="0" presId="urn:microsoft.com/office/officeart/2005/8/layout/process4"/>
    <dgm:cxn modelId="{D20F178E-1D82-784F-92EC-084743BE84D0}" type="presParOf" srcId="{425262BA-E80E-8C42-AEC1-03F1D38E701E}" destId="{29F6E403-21D4-EB4E-AA2B-DB9AA07EA662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43DFB9E-43BE-3C44-9CFF-81A42644DA58}" type="doc">
      <dgm:prSet loTypeId="urn:microsoft.com/office/officeart/2005/8/layout/StepDownProcess" loCatId="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s-ES_tradnl"/>
        </a:p>
      </dgm:t>
    </dgm:pt>
    <dgm:pt modelId="{2F820285-D810-684D-9E12-14F0943E6D5F}">
      <dgm:prSet phldrT="[Texto]" custT="1"/>
      <dgm:spPr/>
      <dgm:t>
        <a:bodyPr/>
        <a:lstStyle/>
        <a:p>
          <a:pPr algn="ctr"/>
          <a:r>
            <a:rPr lang="es-ES" sz="2800" b="1" dirty="0"/>
            <a:t>TC CRÁNEO</a:t>
          </a:r>
          <a:endParaRPr lang="es-ES_tradnl" sz="2800" b="1" dirty="0"/>
        </a:p>
      </dgm:t>
    </dgm:pt>
    <dgm:pt modelId="{1018B1E7-0495-D74B-9036-312ACE9D6E55}" type="parTrans" cxnId="{970BBD06-4270-7543-AFF7-6F5DDA89F69F}">
      <dgm:prSet/>
      <dgm:spPr/>
      <dgm:t>
        <a:bodyPr/>
        <a:lstStyle/>
        <a:p>
          <a:endParaRPr lang="es-ES_tradnl"/>
        </a:p>
      </dgm:t>
    </dgm:pt>
    <dgm:pt modelId="{4745FA21-31AD-7048-9A7A-87D7C1789E71}" type="sibTrans" cxnId="{970BBD06-4270-7543-AFF7-6F5DDA89F69F}">
      <dgm:prSet/>
      <dgm:spPr/>
      <dgm:t>
        <a:bodyPr/>
        <a:lstStyle/>
        <a:p>
          <a:endParaRPr lang="es-ES_tradnl"/>
        </a:p>
      </dgm:t>
    </dgm:pt>
    <dgm:pt modelId="{B75C136A-F8DA-E14D-9869-455D308C95B7}">
      <dgm:prSet phldrT="[Texto]" custT="1"/>
      <dgm:spPr/>
      <dgm:t>
        <a:bodyPr/>
        <a:lstStyle/>
        <a:p>
          <a:pPr algn="just"/>
          <a:r>
            <a:rPr lang="es-ES_tradnl" sz="2000" dirty="0" err="1"/>
            <a:t>Hipodensidad</a:t>
          </a:r>
          <a:r>
            <a:rPr lang="es-ES_tradnl" sz="2000" dirty="0"/>
            <a:t> con pérdida de la diferenciación </a:t>
          </a:r>
          <a:r>
            <a:rPr lang="es-ES_tradnl" sz="2000" dirty="0" err="1"/>
            <a:t>corticosubcortical</a:t>
          </a:r>
          <a:r>
            <a:rPr lang="es-ES_tradnl" sz="2000" dirty="0"/>
            <a:t> y </a:t>
          </a:r>
          <a:r>
            <a:rPr lang="es-ES_tradnl" sz="2000" dirty="0" err="1"/>
            <a:t>borramiento</a:t>
          </a:r>
          <a:r>
            <a:rPr lang="es-ES_tradnl" sz="2000" dirty="0"/>
            <a:t> de surcos a nivel </a:t>
          </a:r>
          <a:r>
            <a:rPr lang="es-ES_tradnl" sz="2000" dirty="0" err="1"/>
            <a:t>frontoparietal</a:t>
          </a:r>
          <a:r>
            <a:rPr lang="es-ES_tradnl" sz="2000" dirty="0"/>
            <a:t> derechos</a:t>
          </a:r>
        </a:p>
      </dgm:t>
    </dgm:pt>
    <dgm:pt modelId="{B78441E1-6C1C-7741-89B0-201F063F2284}" type="parTrans" cxnId="{F929DED6-6B2F-924B-9F39-8B5221A1F820}">
      <dgm:prSet/>
      <dgm:spPr/>
      <dgm:t>
        <a:bodyPr/>
        <a:lstStyle/>
        <a:p>
          <a:endParaRPr lang="es-ES_tradnl"/>
        </a:p>
      </dgm:t>
    </dgm:pt>
    <dgm:pt modelId="{59583FC3-13E3-0A4E-A9D0-F2AE9C45D7A8}" type="sibTrans" cxnId="{F929DED6-6B2F-924B-9F39-8B5221A1F820}">
      <dgm:prSet/>
      <dgm:spPr/>
      <dgm:t>
        <a:bodyPr/>
        <a:lstStyle/>
        <a:p>
          <a:endParaRPr lang="es-ES_tradnl"/>
        </a:p>
      </dgm:t>
    </dgm:pt>
    <dgm:pt modelId="{32B9372A-B834-BC4A-B1C9-EF7FE30B73D7}">
      <dgm:prSet phldrT="[Texto]" custT="1"/>
      <dgm:spPr/>
      <dgm:t>
        <a:bodyPr/>
        <a:lstStyle/>
        <a:p>
          <a:r>
            <a:rPr lang="es-ES_tradnl" sz="2800" b="1" dirty="0"/>
            <a:t>DIAGNÓSTICO</a:t>
          </a:r>
          <a:r>
            <a:rPr lang="es-ES_tradnl" sz="2800" dirty="0"/>
            <a:t>: ICTUS ISQUÉMICO ATEROTROMBÓTICO EN ACM DERECHA </a:t>
          </a:r>
        </a:p>
      </dgm:t>
    </dgm:pt>
    <dgm:pt modelId="{4F72B896-4B35-374B-B35A-270974E234D4}" type="parTrans" cxnId="{13010B60-A24F-6A42-A61D-7915527ED9AD}">
      <dgm:prSet/>
      <dgm:spPr/>
      <dgm:t>
        <a:bodyPr/>
        <a:lstStyle/>
        <a:p>
          <a:endParaRPr lang="es-ES_tradnl"/>
        </a:p>
      </dgm:t>
    </dgm:pt>
    <dgm:pt modelId="{B834021B-FE0F-4D43-B1A4-7F3782461F81}" type="sibTrans" cxnId="{13010B60-A24F-6A42-A61D-7915527ED9AD}">
      <dgm:prSet/>
      <dgm:spPr/>
      <dgm:t>
        <a:bodyPr/>
        <a:lstStyle/>
        <a:p>
          <a:endParaRPr lang="es-ES_tradnl"/>
        </a:p>
      </dgm:t>
    </dgm:pt>
    <dgm:pt modelId="{CF11F3EF-9C69-1141-92A2-131822F44E88}">
      <dgm:prSet phldrT="[Texto]" custT="1"/>
      <dgm:spPr/>
      <dgm:t>
        <a:bodyPr/>
        <a:lstStyle/>
        <a:p>
          <a:pPr algn="l"/>
          <a:endParaRPr lang="es-ES_tradnl" sz="2200" dirty="0"/>
        </a:p>
      </dgm:t>
    </dgm:pt>
    <dgm:pt modelId="{E7E87F2B-9ECB-1F47-A555-3F28774DDCB7}" type="parTrans" cxnId="{5FB4B7C0-2AE8-8A45-B66E-2CF3E9B67E26}">
      <dgm:prSet/>
      <dgm:spPr/>
      <dgm:t>
        <a:bodyPr/>
        <a:lstStyle/>
        <a:p>
          <a:endParaRPr lang="es-ES"/>
        </a:p>
      </dgm:t>
    </dgm:pt>
    <dgm:pt modelId="{0B09C693-4696-2A43-924B-97F83C60A1B5}" type="sibTrans" cxnId="{5FB4B7C0-2AE8-8A45-B66E-2CF3E9B67E26}">
      <dgm:prSet/>
      <dgm:spPr/>
      <dgm:t>
        <a:bodyPr/>
        <a:lstStyle/>
        <a:p>
          <a:endParaRPr lang="es-ES"/>
        </a:p>
      </dgm:t>
    </dgm:pt>
    <dgm:pt modelId="{9AAE9E5E-3C4A-824E-BC47-1BCB6F163D0E}">
      <dgm:prSet phldrT="[Texto]" custT="1"/>
      <dgm:spPr/>
      <dgm:t>
        <a:bodyPr/>
        <a:lstStyle/>
        <a:p>
          <a:pPr algn="just"/>
          <a:r>
            <a:rPr lang="es" sz="2000" dirty="0"/>
            <a:t>Arteria cerebral media hiperdensa a nivel M1-M2 </a:t>
          </a:r>
          <a:r>
            <a:rPr lang="es" sz="2000" dirty="0">
              <a:sym typeface="Wingdings" pitchFamily="2" charset="2"/>
            </a:rPr>
            <a:t> </a:t>
          </a:r>
          <a:r>
            <a:rPr lang="es" sz="2000" dirty="0"/>
            <a:t>hallazgos compatibles con </a:t>
          </a:r>
          <a:r>
            <a:rPr lang="es" sz="2000" b="1" dirty="0"/>
            <a:t>infarto isquémico hiperagudo</a:t>
          </a:r>
          <a:r>
            <a:rPr lang="es" sz="2000" dirty="0"/>
            <a:t> en el territorio posterior superficial de la </a:t>
          </a:r>
          <a:r>
            <a:rPr lang="es" sz="2000" b="1" dirty="0"/>
            <a:t>ACM derecha </a:t>
          </a:r>
          <a:endParaRPr lang="es-ES_tradnl" sz="2000" b="1" dirty="0"/>
        </a:p>
      </dgm:t>
    </dgm:pt>
    <dgm:pt modelId="{9BA16956-F60A-8C49-961C-6276E0663360}" type="parTrans" cxnId="{1BC41709-D691-8448-AC04-7542B86A7645}">
      <dgm:prSet/>
      <dgm:spPr/>
      <dgm:t>
        <a:bodyPr/>
        <a:lstStyle/>
        <a:p>
          <a:endParaRPr lang="es-ES"/>
        </a:p>
      </dgm:t>
    </dgm:pt>
    <dgm:pt modelId="{4E13C3D9-87C7-3C44-BF6F-A488DF3623EE}" type="sibTrans" cxnId="{1BC41709-D691-8448-AC04-7542B86A7645}">
      <dgm:prSet/>
      <dgm:spPr/>
      <dgm:t>
        <a:bodyPr/>
        <a:lstStyle/>
        <a:p>
          <a:endParaRPr lang="es-ES"/>
        </a:p>
      </dgm:t>
    </dgm:pt>
    <dgm:pt modelId="{584469C0-0E76-894D-A89F-C46291BD7266}">
      <dgm:prSet phldrT="[Texto]" custT="1"/>
      <dgm:spPr/>
      <dgm:t>
        <a:bodyPr/>
        <a:lstStyle/>
        <a:p>
          <a:pPr algn="just"/>
          <a:endParaRPr lang="es-ES_tradnl" sz="2000" dirty="0"/>
        </a:p>
      </dgm:t>
    </dgm:pt>
    <dgm:pt modelId="{AC38DD30-1C42-D143-8122-DBCB464F35E4}" type="parTrans" cxnId="{DB68EB80-D37D-0E4A-A4CC-BA5901907444}">
      <dgm:prSet/>
      <dgm:spPr/>
      <dgm:t>
        <a:bodyPr/>
        <a:lstStyle/>
        <a:p>
          <a:endParaRPr lang="es-ES"/>
        </a:p>
      </dgm:t>
    </dgm:pt>
    <dgm:pt modelId="{F1E6F378-B700-3C40-93B6-177D8F470290}" type="sibTrans" cxnId="{DB68EB80-D37D-0E4A-A4CC-BA5901907444}">
      <dgm:prSet/>
      <dgm:spPr/>
      <dgm:t>
        <a:bodyPr/>
        <a:lstStyle/>
        <a:p>
          <a:endParaRPr lang="es-ES"/>
        </a:p>
      </dgm:t>
    </dgm:pt>
    <dgm:pt modelId="{08B0D2C4-7C77-E148-8845-FE4C8456AD61}" type="pres">
      <dgm:prSet presAssocID="{743DFB9E-43BE-3C44-9CFF-81A42644DA58}" presName="rootnode" presStyleCnt="0">
        <dgm:presLayoutVars>
          <dgm:chMax/>
          <dgm:chPref/>
          <dgm:dir/>
          <dgm:animLvl val="lvl"/>
        </dgm:presLayoutVars>
      </dgm:prSet>
      <dgm:spPr/>
    </dgm:pt>
    <dgm:pt modelId="{7956DE2D-F4D7-2D4D-AF26-DF8B6455E6DC}" type="pres">
      <dgm:prSet presAssocID="{2F820285-D810-684D-9E12-14F0943E6D5F}" presName="composite" presStyleCnt="0"/>
      <dgm:spPr/>
    </dgm:pt>
    <dgm:pt modelId="{B572200E-AD1A-124C-B9CD-51BFB539115F}" type="pres">
      <dgm:prSet presAssocID="{2F820285-D810-684D-9E12-14F0943E6D5F}" presName="bentUpArrow1" presStyleLbl="alignImgPlace1" presStyleIdx="0" presStyleCnt="1" custScaleX="42010" custScaleY="118300" custLinFactNeighborX="-40957" custLinFactNeighborY="-29284"/>
      <dgm:spPr/>
    </dgm:pt>
    <dgm:pt modelId="{5A946375-3589-5742-AB69-5648DF427F27}" type="pres">
      <dgm:prSet presAssocID="{2F820285-D810-684D-9E12-14F0943E6D5F}" presName="ParentText" presStyleLbl="node1" presStyleIdx="0" presStyleCnt="2" custScaleX="77878" custScaleY="57767" custLinFactNeighborX="-7525" custLinFactNeighborY="-17186">
        <dgm:presLayoutVars>
          <dgm:chMax val="1"/>
          <dgm:chPref val="1"/>
          <dgm:bulletEnabled val="1"/>
        </dgm:presLayoutVars>
      </dgm:prSet>
      <dgm:spPr/>
    </dgm:pt>
    <dgm:pt modelId="{FC327D22-8FBE-8943-B33D-B79FCB3A28DD}" type="pres">
      <dgm:prSet presAssocID="{2F820285-D810-684D-9E12-14F0943E6D5F}" presName="ChildText" presStyleLbl="revTx" presStyleIdx="0" presStyleCnt="1" custScaleX="316239" custScaleY="91240" custLinFactNeighborX="88101" custLinFactNeighborY="617">
        <dgm:presLayoutVars>
          <dgm:chMax val="0"/>
          <dgm:chPref val="0"/>
          <dgm:bulletEnabled val="1"/>
        </dgm:presLayoutVars>
      </dgm:prSet>
      <dgm:spPr/>
    </dgm:pt>
    <dgm:pt modelId="{1ECC8B09-96D0-E64B-B540-C4B01AEC597F}" type="pres">
      <dgm:prSet presAssocID="{4745FA21-31AD-7048-9A7A-87D7C1789E71}" presName="sibTrans" presStyleCnt="0"/>
      <dgm:spPr/>
    </dgm:pt>
    <dgm:pt modelId="{23DDB265-F5DD-5F47-894D-889086CA9B53}" type="pres">
      <dgm:prSet presAssocID="{32B9372A-B834-BC4A-B1C9-EF7FE30B73D7}" presName="composite" presStyleCnt="0"/>
      <dgm:spPr/>
    </dgm:pt>
    <dgm:pt modelId="{43D431E7-FF44-D841-A9B7-ECC141D25FE0}" type="pres">
      <dgm:prSet presAssocID="{32B9372A-B834-BC4A-B1C9-EF7FE30B73D7}" presName="ParentText" presStyleLbl="node1" presStyleIdx="1" presStyleCnt="2" custScaleX="178080" custScaleY="52995" custLinFactNeighborX="-91455" custLinFactNeighborY="9572">
        <dgm:presLayoutVars>
          <dgm:chMax val="1"/>
          <dgm:chPref val="1"/>
          <dgm:bulletEnabled val="1"/>
        </dgm:presLayoutVars>
      </dgm:prSet>
      <dgm:spPr/>
    </dgm:pt>
  </dgm:ptLst>
  <dgm:cxnLst>
    <dgm:cxn modelId="{1E025D00-3385-9B4F-9E8D-CF1753B13623}" type="presOf" srcId="{2F820285-D810-684D-9E12-14F0943E6D5F}" destId="{5A946375-3589-5742-AB69-5648DF427F27}" srcOrd="0" destOrd="0" presId="urn:microsoft.com/office/officeart/2005/8/layout/StepDownProcess"/>
    <dgm:cxn modelId="{970BBD06-4270-7543-AFF7-6F5DDA89F69F}" srcId="{743DFB9E-43BE-3C44-9CFF-81A42644DA58}" destId="{2F820285-D810-684D-9E12-14F0943E6D5F}" srcOrd="0" destOrd="0" parTransId="{1018B1E7-0495-D74B-9036-312ACE9D6E55}" sibTransId="{4745FA21-31AD-7048-9A7A-87D7C1789E71}"/>
    <dgm:cxn modelId="{1BC41709-D691-8448-AC04-7542B86A7645}" srcId="{2F820285-D810-684D-9E12-14F0943E6D5F}" destId="{9AAE9E5E-3C4A-824E-BC47-1BCB6F163D0E}" srcOrd="2" destOrd="0" parTransId="{9BA16956-F60A-8C49-961C-6276E0663360}" sibTransId="{4E13C3D9-87C7-3C44-BF6F-A488DF3623EE}"/>
    <dgm:cxn modelId="{D5CDD239-DD35-304D-BDA1-0F46AC5C6C9D}" type="presOf" srcId="{9AAE9E5E-3C4A-824E-BC47-1BCB6F163D0E}" destId="{FC327D22-8FBE-8943-B33D-B79FCB3A28DD}" srcOrd="0" destOrd="2" presId="urn:microsoft.com/office/officeart/2005/8/layout/StepDownProcess"/>
    <dgm:cxn modelId="{1A6E8050-5593-C84B-B253-C0182D1EE7B9}" type="presOf" srcId="{32B9372A-B834-BC4A-B1C9-EF7FE30B73D7}" destId="{43D431E7-FF44-D841-A9B7-ECC141D25FE0}" srcOrd="0" destOrd="0" presId="urn:microsoft.com/office/officeart/2005/8/layout/StepDownProcess"/>
    <dgm:cxn modelId="{13010B60-A24F-6A42-A61D-7915527ED9AD}" srcId="{743DFB9E-43BE-3C44-9CFF-81A42644DA58}" destId="{32B9372A-B834-BC4A-B1C9-EF7FE30B73D7}" srcOrd="1" destOrd="0" parTransId="{4F72B896-4B35-374B-B35A-270974E234D4}" sibTransId="{B834021B-FE0F-4D43-B1A4-7F3782461F81}"/>
    <dgm:cxn modelId="{DCE2656D-3969-FF41-9369-699A0E604FEE}" type="presOf" srcId="{743DFB9E-43BE-3C44-9CFF-81A42644DA58}" destId="{08B0D2C4-7C77-E148-8845-FE4C8456AD61}" srcOrd="0" destOrd="0" presId="urn:microsoft.com/office/officeart/2005/8/layout/StepDownProcess"/>
    <dgm:cxn modelId="{84F71C7C-7C26-6145-ADB6-6242224AAACE}" type="presOf" srcId="{B75C136A-F8DA-E14D-9869-455D308C95B7}" destId="{FC327D22-8FBE-8943-B33D-B79FCB3A28DD}" srcOrd="0" destOrd="0" presId="urn:microsoft.com/office/officeart/2005/8/layout/StepDownProcess"/>
    <dgm:cxn modelId="{DB68EB80-D37D-0E4A-A4CC-BA5901907444}" srcId="{2F820285-D810-684D-9E12-14F0943E6D5F}" destId="{584469C0-0E76-894D-A89F-C46291BD7266}" srcOrd="1" destOrd="0" parTransId="{AC38DD30-1C42-D143-8122-DBCB464F35E4}" sibTransId="{F1E6F378-B700-3C40-93B6-177D8F470290}"/>
    <dgm:cxn modelId="{5FB4B7C0-2AE8-8A45-B66E-2CF3E9B67E26}" srcId="{2F820285-D810-684D-9E12-14F0943E6D5F}" destId="{CF11F3EF-9C69-1141-92A2-131822F44E88}" srcOrd="3" destOrd="0" parTransId="{E7E87F2B-9ECB-1F47-A555-3F28774DDCB7}" sibTransId="{0B09C693-4696-2A43-924B-97F83C60A1B5}"/>
    <dgm:cxn modelId="{8CC587C4-88C3-724B-B4D1-60127066100F}" type="presOf" srcId="{584469C0-0E76-894D-A89F-C46291BD7266}" destId="{FC327D22-8FBE-8943-B33D-B79FCB3A28DD}" srcOrd="0" destOrd="1" presId="urn:microsoft.com/office/officeart/2005/8/layout/StepDownProcess"/>
    <dgm:cxn modelId="{F929DED6-6B2F-924B-9F39-8B5221A1F820}" srcId="{2F820285-D810-684D-9E12-14F0943E6D5F}" destId="{B75C136A-F8DA-E14D-9869-455D308C95B7}" srcOrd="0" destOrd="0" parTransId="{B78441E1-6C1C-7741-89B0-201F063F2284}" sibTransId="{59583FC3-13E3-0A4E-A9D0-F2AE9C45D7A8}"/>
    <dgm:cxn modelId="{156AD6E8-656C-9847-8F7D-BF8D9576F38C}" type="presOf" srcId="{CF11F3EF-9C69-1141-92A2-131822F44E88}" destId="{FC327D22-8FBE-8943-B33D-B79FCB3A28DD}" srcOrd="0" destOrd="3" presId="urn:microsoft.com/office/officeart/2005/8/layout/StepDownProcess"/>
    <dgm:cxn modelId="{C81493E1-10F7-B34D-B37D-0388E85858AE}" type="presParOf" srcId="{08B0D2C4-7C77-E148-8845-FE4C8456AD61}" destId="{7956DE2D-F4D7-2D4D-AF26-DF8B6455E6DC}" srcOrd="0" destOrd="0" presId="urn:microsoft.com/office/officeart/2005/8/layout/StepDownProcess"/>
    <dgm:cxn modelId="{19A9BCA4-83E1-DE4F-BB7A-20F464C5A076}" type="presParOf" srcId="{7956DE2D-F4D7-2D4D-AF26-DF8B6455E6DC}" destId="{B572200E-AD1A-124C-B9CD-51BFB539115F}" srcOrd="0" destOrd="0" presId="urn:microsoft.com/office/officeart/2005/8/layout/StepDownProcess"/>
    <dgm:cxn modelId="{9D8FEE1E-A57F-0D40-A352-761597FD54F9}" type="presParOf" srcId="{7956DE2D-F4D7-2D4D-AF26-DF8B6455E6DC}" destId="{5A946375-3589-5742-AB69-5648DF427F27}" srcOrd="1" destOrd="0" presId="urn:microsoft.com/office/officeart/2005/8/layout/StepDownProcess"/>
    <dgm:cxn modelId="{ED9B646C-8C0D-3545-9884-8C01CA32F414}" type="presParOf" srcId="{7956DE2D-F4D7-2D4D-AF26-DF8B6455E6DC}" destId="{FC327D22-8FBE-8943-B33D-B79FCB3A28DD}" srcOrd="2" destOrd="0" presId="urn:microsoft.com/office/officeart/2005/8/layout/StepDownProcess"/>
    <dgm:cxn modelId="{CB5A1DED-7BD2-6A48-9605-CCB72EE03D08}" type="presParOf" srcId="{08B0D2C4-7C77-E148-8845-FE4C8456AD61}" destId="{1ECC8B09-96D0-E64B-B540-C4B01AEC597F}" srcOrd="1" destOrd="0" presId="urn:microsoft.com/office/officeart/2005/8/layout/StepDownProcess"/>
    <dgm:cxn modelId="{23BF2D0D-F01F-9047-BB16-AAD62F2D98FB}" type="presParOf" srcId="{08B0D2C4-7C77-E148-8845-FE4C8456AD61}" destId="{23DDB265-F5DD-5F47-894D-889086CA9B53}" srcOrd="2" destOrd="0" presId="urn:microsoft.com/office/officeart/2005/8/layout/StepDownProcess"/>
    <dgm:cxn modelId="{B624D37A-E585-E048-A456-B6262BE60486}" type="presParOf" srcId="{23DDB265-F5DD-5F47-894D-889086CA9B53}" destId="{43D431E7-FF44-D841-A9B7-ECC141D25FE0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7F4E4F-0107-7D4C-80EE-FA9218484E55}">
      <dsp:nvSpPr>
        <dsp:cNvPr id="0" name=""/>
        <dsp:cNvSpPr/>
      </dsp:nvSpPr>
      <dsp:spPr>
        <a:xfrm>
          <a:off x="0" y="1225489"/>
          <a:ext cx="11619348" cy="4119107"/>
        </a:xfrm>
        <a:prstGeom prst="rect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kern="1200" dirty="0"/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ANAMNESIS: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- No </a:t>
          </a:r>
          <a:r>
            <a:rPr lang="es-ES" sz="2000" kern="1200" dirty="0" err="1"/>
            <a:t>RAMc</a:t>
          </a:r>
          <a:r>
            <a:rPr lang="es-ES" sz="2000" kern="1200" dirty="0"/>
            <a:t>. No DM, no HTA, no DLP.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- Fumador </a:t>
          </a:r>
          <a:r>
            <a:rPr lang="es-ES" sz="2000" b="1" kern="1200" dirty="0"/>
            <a:t>activo</a:t>
          </a:r>
          <a:r>
            <a:rPr lang="es-ES" sz="2000" kern="1200" dirty="0"/>
            <a:t> de 1 paquete y medio/día desde hace 35 años (52 paquetes/año)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- No intervenciones quirúrgicas previas ni otros antecedentes de interés.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EXPLORACIÓN FÍSICA: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- BEG. Consciente (Glasgow=15). </a:t>
          </a:r>
          <a:r>
            <a:rPr lang="es-ES" sz="2000" kern="1200" dirty="0" err="1"/>
            <a:t>Eupneico</a:t>
          </a:r>
          <a:r>
            <a:rPr lang="es-ES" sz="2000" kern="1200" dirty="0"/>
            <a:t>. Afebril. TA 150/85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- Alerta, no afasia, disartria severa.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- Hemiparesia izquierda con tendencia a la versión cefálica a la derecha. PPCC conservados.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- No trastorno sensitivo. Extinción sensitiva izquierda.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- AC, AP anodina. </a:t>
          </a:r>
          <a:endParaRPr lang="es-ES" sz="2700" kern="1200" dirty="0"/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700" kern="1200" dirty="0"/>
        </a:p>
      </dsp:txBody>
      <dsp:txXfrm>
        <a:off x="0" y="1225489"/>
        <a:ext cx="11619348" cy="4119107"/>
      </dsp:txXfrm>
    </dsp:sp>
    <dsp:sp modelId="{29F6E403-21D4-EB4E-AA2B-DB9AA07EA662}">
      <dsp:nvSpPr>
        <dsp:cNvPr id="0" name=""/>
        <dsp:cNvSpPr/>
      </dsp:nvSpPr>
      <dsp:spPr>
        <a:xfrm rot="10800000">
          <a:off x="0" y="667"/>
          <a:ext cx="11619348" cy="1253479"/>
        </a:xfrm>
        <a:prstGeom prst="upArrowCallout">
          <a:avLst/>
        </a:prstGeom>
        <a:gradFill rotWithShape="0">
          <a:gsLst>
            <a:gs pos="0">
              <a:schemeClr val="accent2">
                <a:hueOff val="39038"/>
                <a:satOff val="-26876"/>
                <a:lumOff val="-6863"/>
                <a:alphaOff val="0"/>
                <a:shade val="85000"/>
                <a:satMod val="130000"/>
              </a:schemeClr>
            </a:gs>
            <a:gs pos="34000">
              <a:schemeClr val="accent2">
                <a:hueOff val="39038"/>
                <a:satOff val="-26876"/>
                <a:lumOff val="-6863"/>
                <a:alphaOff val="0"/>
                <a:shade val="87000"/>
                <a:satMod val="125000"/>
              </a:schemeClr>
            </a:gs>
            <a:gs pos="70000">
              <a:schemeClr val="accent2">
                <a:hueOff val="39038"/>
                <a:satOff val="-26876"/>
                <a:lumOff val="-6863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39038"/>
                <a:satOff val="-26876"/>
                <a:lumOff val="-6863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 dirty="0"/>
            <a:t>MOTIVO</a:t>
          </a:r>
          <a:r>
            <a:rPr lang="es-ES" sz="2400" b="1" kern="1200" baseline="0" dirty="0"/>
            <a:t> DE CONSULTA</a:t>
          </a:r>
          <a:r>
            <a:rPr lang="es-ES" sz="2400" kern="1200" baseline="0" dirty="0"/>
            <a:t>: Varón de 52 años que llega a urgencias con SVB por dificultad para la articulación del habla y pérdida de fuerza </a:t>
          </a:r>
          <a:r>
            <a:rPr lang="es-ES" sz="2400" kern="1200" baseline="0" dirty="0" err="1"/>
            <a:t>hemicorporal</a:t>
          </a:r>
          <a:r>
            <a:rPr lang="es-ES" sz="2400" kern="1200" baseline="0" dirty="0"/>
            <a:t> izquierda con caída al suelo</a:t>
          </a:r>
          <a:r>
            <a:rPr lang="es-ES" sz="2800" kern="1200" baseline="0" dirty="0"/>
            <a:t>.</a:t>
          </a:r>
          <a:endParaRPr lang="es-ES" sz="2800" kern="1200" dirty="0"/>
        </a:p>
      </dsp:txBody>
      <dsp:txXfrm rot="10800000">
        <a:off x="0" y="667"/>
        <a:ext cx="11619348" cy="8144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72200E-AD1A-124C-B9CD-51BFB539115F}">
      <dsp:nvSpPr>
        <dsp:cNvPr id="0" name=""/>
        <dsp:cNvSpPr/>
      </dsp:nvSpPr>
      <dsp:spPr>
        <a:xfrm rot="5400000">
          <a:off x="-437504" y="2447644"/>
          <a:ext cx="2572132" cy="1039874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5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5A946375-3589-5742-AB69-5648DF427F27}">
      <dsp:nvSpPr>
        <dsp:cNvPr id="0" name=""/>
        <dsp:cNvSpPr/>
      </dsp:nvSpPr>
      <dsp:spPr>
        <a:xfrm>
          <a:off x="328628" y="57140"/>
          <a:ext cx="2850451" cy="1479982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800" b="1" kern="1200" dirty="0"/>
            <a:t>TC CRÁNEO</a:t>
          </a:r>
          <a:endParaRPr lang="es-ES_tradnl" sz="2800" b="1" kern="1200" dirty="0"/>
        </a:p>
      </dsp:txBody>
      <dsp:txXfrm>
        <a:off x="400888" y="129400"/>
        <a:ext cx="2705931" cy="1335462"/>
      </dsp:txXfrm>
    </dsp:sp>
    <dsp:sp modelId="{FC327D22-8FBE-8943-B33D-B79FCB3A28DD}">
      <dsp:nvSpPr>
        <dsp:cNvPr id="0" name=""/>
        <dsp:cNvSpPr/>
      </dsp:nvSpPr>
      <dsp:spPr>
        <a:xfrm>
          <a:off x="3326454" y="304258"/>
          <a:ext cx="8418422" cy="18893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_tradnl" sz="2000" kern="1200" dirty="0" err="1"/>
            <a:t>Hipodensidad</a:t>
          </a:r>
          <a:r>
            <a:rPr lang="es-ES_tradnl" sz="2000" kern="1200" dirty="0"/>
            <a:t> con pérdida de la diferenciación </a:t>
          </a:r>
          <a:r>
            <a:rPr lang="es-ES_tradnl" sz="2000" kern="1200" dirty="0" err="1"/>
            <a:t>corticosubcortical</a:t>
          </a:r>
          <a:r>
            <a:rPr lang="es-ES_tradnl" sz="2000" kern="1200" dirty="0"/>
            <a:t> y </a:t>
          </a:r>
          <a:r>
            <a:rPr lang="es-ES_tradnl" sz="2000" kern="1200" dirty="0" err="1"/>
            <a:t>borramiento</a:t>
          </a:r>
          <a:r>
            <a:rPr lang="es-ES_tradnl" sz="2000" kern="1200" dirty="0"/>
            <a:t> de surcos a nivel </a:t>
          </a:r>
          <a:r>
            <a:rPr lang="es-ES_tradnl" sz="2000" kern="1200" dirty="0" err="1"/>
            <a:t>frontoparietal</a:t>
          </a:r>
          <a:r>
            <a:rPr lang="es-ES_tradnl" sz="2000" kern="1200" dirty="0"/>
            <a:t> derechos</a:t>
          </a: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_tradnl" sz="2000" kern="1200" dirty="0"/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" sz="2000" kern="1200" dirty="0"/>
            <a:t>Arteria cerebral media hiperdensa a nivel M1-M2 </a:t>
          </a:r>
          <a:r>
            <a:rPr lang="es" sz="2000" kern="1200" dirty="0">
              <a:sym typeface="Wingdings" pitchFamily="2" charset="2"/>
            </a:rPr>
            <a:t> </a:t>
          </a:r>
          <a:r>
            <a:rPr lang="es" sz="2000" kern="1200" dirty="0"/>
            <a:t>hallazgos compatibles con </a:t>
          </a:r>
          <a:r>
            <a:rPr lang="es" sz="2000" b="1" kern="1200" dirty="0"/>
            <a:t>infarto isquémico hiperagudo</a:t>
          </a:r>
          <a:r>
            <a:rPr lang="es" sz="2000" kern="1200" dirty="0"/>
            <a:t> en el territorio posterior superficial de la </a:t>
          </a:r>
          <a:r>
            <a:rPr lang="es" sz="2000" b="1" kern="1200" dirty="0"/>
            <a:t>ACM derecha </a:t>
          </a:r>
          <a:endParaRPr lang="es-ES_tradnl" sz="2000" b="1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_tradnl" sz="2200" kern="1200" dirty="0"/>
        </a:p>
      </dsp:txBody>
      <dsp:txXfrm>
        <a:off x="3326454" y="304258"/>
        <a:ext cx="8418422" cy="1889316"/>
      </dsp:txXfrm>
    </dsp:sp>
    <dsp:sp modelId="{43D431E7-FF44-D841-A9B7-ECC141D25FE0}">
      <dsp:nvSpPr>
        <dsp:cNvPr id="0" name=""/>
        <dsp:cNvSpPr/>
      </dsp:nvSpPr>
      <dsp:spPr>
        <a:xfrm>
          <a:off x="1478521" y="3278574"/>
          <a:ext cx="6517995" cy="1357724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5">
                <a:hueOff val="2127120"/>
                <a:satOff val="-23891"/>
                <a:lumOff val="-5098"/>
                <a:alphaOff val="0"/>
                <a:shade val="85000"/>
                <a:satMod val="130000"/>
              </a:schemeClr>
            </a:gs>
            <a:gs pos="34000">
              <a:schemeClr val="accent5">
                <a:hueOff val="2127120"/>
                <a:satOff val="-23891"/>
                <a:lumOff val="-5098"/>
                <a:alphaOff val="0"/>
                <a:shade val="87000"/>
                <a:satMod val="125000"/>
              </a:schemeClr>
            </a:gs>
            <a:gs pos="70000">
              <a:schemeClr val="accent5">
                <a:hueOff val="2127120"/>
                <a:satOff val="-23891"/>
                <a:lumOff val="-5098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2127120"/>
                <a:satOff val="-23891"/>
                <a:lumOff val="-5098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800" b="1" kern="1200" dirty="0"/>
            <a:t>DIAGNÓSTICO</a:t>
          </a:r>
          <a:r>
            <a:rPr lang="es-ES_tradnl" sz="2800" kern="1200" dirty="0"/>
            <a:t>: ICTUS ISQUÉMICO ATEROTROMBÓTICO EN ACM DERECHA </a:t>
          </a:r>
        </a:p>
      </dsp:txBody>
      <dsp:txXfrm>
        <a:off x="1544812" y="3344865"/>
        <a:ext cx="6385413" cy="12251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48C6E8-2660-3F4B-AC48-538F480C60E0}" type="datetimeFigureOut">
              <a:rPr lang="es-ES_tradnl" smtClean="0"/>
              <a:t>28/2/19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/>
              <a:t>Haga clic para modificar los estilos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ADAA6F-E135-B64E-B0E2-92AB6FCD10C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00611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_tradnl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_tradnl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2/28/19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s-ES_tradnl"/>
              <a:t>Haga clic para modificar los estilos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2/28/19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s-ES_tradnl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s-ES_tradnl"/>
              <a:t>Haga clic para modificar los estilos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2/28/19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s-ES_tradnl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los estilos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2/28/19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_tradnl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2/28/19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_tradnl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s-ES_tradnl"/>
              <a:t>Haga clic para modificar los estilos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s-ES_tradnl"/>
              <a:t>Haga clic para modificar los estilos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2/28/19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_tradnl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s-ES_tradnl"/>
              <a:t>Haga clic para modificar los estilos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s-ES_tradnl"/>
              <a:t>Haga clic para modificar los estilos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2/28/19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2/28/19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2/28/19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_tradnl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s-ES_tradnl"/>
              <a:t>Haga clic para modificar los estilos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2/28/19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_tradnl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accent3"/>
          </a:solid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/>
              <a:t>Arrastre la imagen al marcador de posición o haga clic en el icono para agregarla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2/28/19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_tradnl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s-ES_tradnl"/>
              <a:t>Haga clic para modificar los estilos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2/28/19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08919" y="926432"/>
            <a:ext cx="11602995" cy="3398679"/>
          </a:xfrm>
        </p:spPr>
        <p:txBody>
          <a:bodyPr>
            <a:normAutofit fontScale="90000"/>
          </a:bodyPr>
          <a:lstStyle/>
          <a:p>
            <a:pPr algn="ctr">
              <a:lnSpc>
                <a:spcPct val="150000"/>
              </a:lnSpc>
            </a:pPr>
            <a:r>
              <a:rPr lang="es-ES_tradnl" b="1" dirty="0">
                <a:solidFill>
                  <a:schemeClr val="tx1">
                    <a:lumMod val="75000"/>
                    <a:lumOff val="25000"/>
                  </a:schemeClr>
                </a:solidFill>
                <a:latin typeface="Abadi MT Condensed Extra Bold" charset="0"/>
                <a:ea typeface="Abadi MT Condensed Extra Bold" charset="0"/>
                <a:cs typeface="Abadi MT Condensed Extra Bold" charset="0"/>
              </a:rPr>
              <a:t>DIAGN</a:t>
            </a:r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badi MT Condensed Extra Bold" charset="0"/>
                <a:ea typeface="Abadi MT Condensed Extra Bold" charset="0"/>
                <a:cs typeface="Abadi MT Condensed Extra Bold" charset="0"/>
              </a:rPr>
              <a:t>ÓSTICO A PRIMERA VISTA</a:t>
            </a:r>
            <a:b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badi MT Condensed Extra Bold" charset="0"/>
                <a:ea typeface="Abadi MT Condensed Extra Bold" charset="0"/>
                <a:cs typeface="Abadi MT Condensed Extra Bold" charset="0"/>
              </a:rPr>
            </a:br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  <a:latin typeface="Abadi MT Condensed Extra Bold" charset="0"/>
                <a:ea typeface="Abadi MT Condensed Extra Bold" charset="0"/>
                <a:cs typeface="Abadi MT Condensed Extra Bold" charset="0"/>
              </a:rPr>
              <a:t>NEUROLOGÍA</a:t>
            </a:r>
            <a:endParaRPr lang="es-ES_tradnl" dirty="0">
              <a:solidFill>
                <a:schemeClr val="tx1">
                  <a:lumMod val="75000"/>
                  <a:lumOff val="25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185570" cy="1836896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s-ES_tradnl" b="1" dirty="0"/>
              <a:t>ALMUDENA JUAN P</a:t>
            </a:r>
            <a:r>
              <a:rPr lang="es-ES" b="1"/>
              <a:t>ÉREZ (1856)</a:t>
            </a:r>
            <a:endParaRPr lang="es-ES_tradnl" b="1" dirty="0"/>
          </a:p>
          <a:p>
            <a:pPr algn="ctr"/>
            <a:r>
              <a:rPr lang="es-ES_tradnl" b="1" dirty="0"/>
              <a:t>APROBADO POR LA DRA. MARTA TORREGROSA (HGUE)</a:t>
            </a:r>
          </a:p>
          <a:p>
            <a:pPr algn="ctr"/>
            <a:endParaRPr lang="es-ES_tradnl" b="1" dirty="0"/>
          </a:p>
          <a:p>
            <a:pPr algn="ctr"/>
            <a:r>
              <a:rPr lang="es-ES_tradnl" b="1" dirty="0"/>
              <a:t>4º MEDICINA UMH </a:t>
            </a:r>
            <a:r>
              <a:rPr lang="mr-IN" b="1" dirty="0"/>
              <a:t>–</a:t>
            </a:r>
            <a:r>
              <a:rPr lang="es-ES_tradnl" b="1" dirty="0"/>
              <a:t> TALLERES INTEGRADOS (III)</a:t>
            </a:r>
          </a:p>
          <a:p>
            <a:pPr algn="ctr"/>
            <a:endParaRPr lang="es-ES_tradnl" dirty="0"/>
          </a:p>
          <a:p>
            <a:pPr algn="ctr"/>
            <a:endParaRPr lang="es-ES_tradnl" dirty="0"/>
          </a:p>
          <a:p>
            <a:pPr algn="ctr"/>
            <a:endParaRPr lang="es-ES_tradnl" dirty="0"/>
          </a:p>
          <a:p>
            <a:pPr algn="ctr"/>
            <a:endParaRPr lang="es-ES_tradnl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96825"/>
            <a:ext cx="1097280" cy="46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77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339290" y="252663"/>
            <a:ext cx="9827394" cy="7988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dirty="0">
                <a:solidFill>
                  <a:schemeClr val="tx1">
                    <a:lumMod val="50000"/>
                    <a:lumOff val="50000"/>
                  </a:schemeClr>
                </a:solidFill>
                <a:latin typeface="Abadi MT Condensed Extra Bold" charset="0"/>
                <a:ea typeface="Abadi MT Condensed Extra Bold" charset="0"/>
                <a:cs typeface="Abadi MT Condensed Extra Bold" charset="0"/>
              </a:rPr>
              <a:t>RESUMEN CASO CL</a:t>
            </a:r>
            <a:r>
              <a:rPr lang="es-ES" dirty="0">
                <a:solidFill>
                  <a:schemeClr val="tx1">
                    <a:lumMod val="50000"/>
                    <a:lumOff val="50000"/>
                  </a:schemeClr>
                </a:solidFill>
                <a:latin typeface="Abadi MT Condensed Extra Bold" charset="0"/>
                <a:ea typeface="Abadi MT Condensed Extra Bold" charset="0"/>
                <a:cs typeface="Abadi MT Condensed Extra Bold" charset="0"/>
              </a:rPr>
              <a:t>ÍNICO</a:t>
            </a:r>
            <a:endParaRPr lang="es-ES_tradnl" dirty="0">
              <a:solidFill>
                <a:schemeClr val="tx1">
                  <a:lumMod val="50000"/>
                  <a:lumOff val="50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96825"/>
            <a:ext cx="1097280" cy="461175"/>
          </a:xfrm>
          <a:prstGeom prst="rect">
            <a:avLst/>
          </a:prstGeom>
        </p:spPr>
      </p:pic>
      <p:cxnSp>
        <p:nvCxnSpPr>
          <p:cNvPr id="5" name="Conector recto 4"/>
          <p:cNvCxnSpPr/>
          <p:nvPr/>
        </p:nvCxnSpPr>
        <p:spPr>
          <a:xfrm>
            <a:off x="339290" y="907182"/>
            <a:ext cx="11619348" cy="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EE6405F5-3FF3-324B-80BC-5692D4BC14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7434843"/>
              </p:ext>
            </p:extLst>
          </p:nvPr>
        </p:nvGraphicFramePr>
        <p:xfrm>
          <a:off x="339290" y="994612"/>
          <a:ext cx="11619348" cy="53452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624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339290" y="252663"/>
            <a:ext cx="9827394" cy="7988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s-ES_tradnl" dirty="0">
              <a:solidFill>
                <a:schemeClr val="tx1">
                  <a:lumMod val="50000"/>
                  <a:lumOff val="50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endParaRPr>
          </a:p>
        </p:txBody>
      </p:sp>
      <p:sp>
        <p:nvSpPr>
          <p:cNvPr id="3" name="Título 1"/>
          <p:cNvSpPr txBox="1">
            <a:spLocks/>
          </p:cNvSpPr>
          <p:nvPr/>
        </p:nvSpPr>
        <p:spPr>
          <a:xfrm>
            <a:off x="0" y="263016"/>
            <a:ext cx="12568990" cy="91104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chemeClr val="tx1">
                    <a:lumMod val="50000"/>
                    <a:lumOff val="50000"/>
                  </a:schemeClr>
                </a:solidFill>
                <a:latin typeface="Abadi MT Condensed Extra Bold" charset="0"/>
                <a:ea typeface="Abadi MT Condensed Extra Bold" charset="0"/>
                <a:cs typeface="Abadi MT Condensed Extra Bold" charset="0"/>
              </a:rPr>
              <a:t>  TC CRÁNEO</a:t>
            </a:r>
            <a:endParaRPr lang="es-ES_tradnl" dirty="0">
              <a:solidFill>
                <a:schemeClr val="tx1">
                  <a:lumMod val="50000"/>
                  <a:lumOff val="50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endParaRPr>
          </a:p>
        </p:txBody>
      </p:sp>
      <p:cxnSp>
        <p:nvCxnSpPr>
          <p:cNvPr id="4" name="Conector recto 3"/>
          <p:cNvCxnSpPr/>
          <p:nvPr/>
        </p:nvCxnSpPr>
        <p:spPr>
          <a:xfrm>
            <a:off x="339290" y="907182"/>
            <a:ext cx="11619348" cy="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n 10">
            <a:extLst>
              <a:ext uri="{FF2B5EF4-FFF2-40B4-BE49-F238E27FC236}">
                <a16:creationId xmlns:a16="http://schemas.microsoft.com/office/drawing/2014/main" id="{3EE609EA-033D-1041-83C7-3AF76E4177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96825"/>
            <a:ext cx="1097280" cy="46117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8BCC20EC-A2C8-AD47-8234-0E48913EAEB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344" t="2051" r="12858"/>
          <a:stretch/>
        </p:blipFill>
        <p:spPr>
          <a:xfrm>
            <a:off x="256787" y="907182"/>
            <a:ext cx="5839213" cy="5300643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592AC116-925B-B24B-BC20-64DB76426E9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930" t="6172" r="12592"/>
          <a:stretch/>
        </p:blipFill>
        <p:spPr>
          <a:xfrm>
            <a:off x="6148964" y="907182"/>
            <a:ext cx="5997661" cy="5300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215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339290" y="290763"/>
            <a:ext cx="11619348" cy="7988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chemeClr val="tx1">
                    <a:lumMod val="50000"/>
                    <a:lumOff val="50000"/>
                  </a:schemeClr>
                </a:solidFill>
                <a:latin typeface="Abadi MT Condensed Extra Bold" charset="0"/>
                <a:ea typeface="Abadi MT Condensed Extra Bold" charset="0"/>
                <a:cs typeface="Abadi MT Condensed Extra Bold" charset="0"/>
              </a:rPr>
              <a:t>TC CRÁNEO</a:t>
            </a:r>
            <a:endParaRPr lang="es-ES_tradnl" dirty="0">
              <a:solidFill>
                <a:schemeClr val="tx1">
                  <a:lumMod val="50000"/>
                  <a:lumOff val="50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endParaRPr>
          </a:p>
        </p:txBody>
      </p:sp>
      <p:cxnSp>
        <p:nvCxnSpPr>
          <p:cNvPr id="3" name="Conector recto 2"/>
          <p:cNvCxnSpPr/>
          <p:nvPr/>
        </p:nvCxnSpPr>
        <p:spPr>
          <a:xfrm>
            <a:off x="339290" y="907182"/>
            <a:ext cx="11619348" cy="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96825"/>
            <a:ext cx="1097280" cy="46117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DB5303E-1F55-E540-A311-7AB62FD592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099" t="13229" r="21862"/>
          <a:stretch/>
        </p:blipFill>
        <p:spPr>
          <a:xfrm>
            <a:off x="147018" y="1023511"/>
            <a:ext cx="5859990" cy="5190838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8796A2C-C234-9E4C-9FAE-FB97938AED0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585" t="10370" r="9772"/>
          <a:stretch/>
        </p:blipFill>
        <p:spPr>
          <a:xfrm>
            <a:off x="6098648" y="1023511"/>
            <a:ext cx="5859990" cy="5190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319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339290" y="262189"/>
            <a:ext cx="11619348" cy="7988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chemeClr val="tx1">
                    <a:lumMod val="50000"/>
                    <a:lumOff val="50000"/>
                  </a:schemeClr>
                </a:solidFill>
                <a:latin typeface="Abadi MT Condensed Extra Bold" charset="0"/>
                <a:ea typeface="Abadi MT Condensed Extra Bold" charset="0"/>
                <a:cs typeface="Abadi MT Condensed Extra Bold" charset="0"/>
              </a:rPr>
              <a:t>RESOLUCIÓN</a:t>
            </a:r>
            <a:endParaRPr lang="es-ES_tradnl" dirty="0">
              <a:solidFill>
                <a:schemeClr val="tx1">
                  <a:lumMod val="50000"/>
                  <a:lumOff val="50000"/>
                </a:schemeClr>
              </a:solidFill>
              <a:latin typeface="Abadi MT Condensed Extra Bold" charset="0"/>
              <a:ea typeface="Abadi MT Condensed Extra Bold" charset="0"/>
              <a:cs typeface="Abadi MT Condensed Extra Bold" charset="0"/>
            </a:endParaRPr>
          </a:p>
        </p:txBody>
      </p:sp>
      <p:cxnSp>
        <p:nvCxnSpPr>
          <p:cNvPr id="3" name="Conector recto 2"/>
          <p:cNvCxnSpPr/>
          <p:nvPr/>
        </p:nvCxnSpPr>
        <p:spPr>
          <a:xfrm>
            <a:off x="339290" y="907182"/>
            <a:ext cx="11619348" cy="0"/>
          </a:xfrm>
          <a:prstGeom prst="line">
            <a:avLst/>
          </a:prstGeom>
          <a:ln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96825"/>
            <a:ext cx="1097280" cy="461175"/>
          </a:xfrm>
          <a:prstGeom prst="rect">
            <a:avLst/>
          </a:prstGeom>
        </p:spPr>
      </p:pic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3916615231"/>
              </p:ext>
            </p:extLst>
          </p:nvPr>
        </p:nvGraphicFramePr>
        <p:xfrm>
          <a:off x="10676" y="1003936"/>
          <a:ext cx="11947961" cy="51818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2193469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ción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Retrospectiva</Template>
  <TotalTime>166</TotalTime>
  <Words>225</Words>
  <Application>Microsoft Macintosh PowerPoint</Application>
  <PresentationFormat>Panorámica</PresentationFormat>
  <Paragraphs>27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0" baseType="lpstr">
      <vt:lpstr>Abadi MT Condensed Extra Bold</vt:lpstr>
      <vt:lpstr>Calibri</vt:lpstr>
      <vt:lpstr>Calibri Light</vt:lpstr>
      <vt:lpstr>Wingdings</vt:lpstr>
      <vt:lpstr>Retrospección</vt:lpstr>
      <vt:lpstr>DIAGNÓSTICO A PRIMERA VISTA NEUROLOGÍA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EFECTO DEL CONSUMO CRÓNICO DE CAFEÍNA EN EL DESARROLLO DE HTA</dc:title>
  <dc:creator>juanperezalmudena@hotmail.com</dc:creator>
  <cp:lastModifiedBy>juanperezalmudena@hotmail.com</cp:lastModifiedBy>
  <cp:revision>24</cp:revision>
  <dcterms:created xsi:type="dcterms:W3CDTF">2017-11-15T14:56:44Z</dcterms:created>
  <dcterms:modified xsi:type="dcterms:W3CDTF">2019-02-28T17:15:16Z</dcterms:modified>
</cp:coreProperties>
</file>