
<file path=[Content_Types].xml><?xml version="1.0" encoding="utf-8"?>
<Types xmlns="http://schemas.openxmlformats.org/package/2006/content-types">
  <Default Extension="dms"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7" r:id="rId3"/>
    <p:sldId id="260" r:id="rId4"/>
    <p:sldId id="259" r:id="rId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04"/>
    <p:restoredTop sz="94288"/>
  </p:normalViewPr>
  <p:slideViewPr>
    <p:cSldViewPr snapToGrid="0" snapToObjects="1">
      <p:cViewPr varScale="1">
        <p:scale>
          <a:sx n="104" d="100"/>
          <a:sy n="104" d="100"/>
        </p:scale>
        <p:origin x="9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B8AA75-6613-4847-ACD0-21954CF81B86}" type="datetimeFigureOut">
              <a:rPr lang="es-ES" smtClean="0"/>
              <a:t>2/3/19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Haga clic para modificar los estilos de texto del patrón
Segundo nivel
Tercer nivel
Cuarto nivel
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1D1DE5-0A03-2140-9535-000C3EAC8A95}" type="slidenum">
              <a:rPr lang="es-ES" smtClean="0"/>
              <a:t>‹Nº›</a:t>
            </a:fld>
            <a:endParaRPr lang="es-ES"/>
          </a:p>
        </p:txBody>
      </p:sp>
    </p:spTree>
    <p:extLst>
      <p:ext uri="{BB962C8B-B14F-4D97-AF65-F5344CB8AC3E}">
        <p14:creationId xmlns:p14="http://schemas.microsoft.com/office/powerpoint/2010/main" val="4291757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E1D1DE5-0A03-2140-9535-000C3EAC8A95}" type="slidenum">
              <a:rPr lang="es-ES" smtClean="0"/>
              <a:t>2</a:t>
            </a:fld>
            <a:endParaRPr lang="es-ES"/>
          </a:p>
        </p:txBody>
      </p:sp>
    </p:spTree>
    <p:extLst>
      <p:ext uri="{BB962C8B-B14F-4D97-AF65-F5344CB8AC3E}">
        <p14:creationId xmlns:p14="http://schemas.microsoft.com/office/powerpoint/2010/main" val="2157843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E1D1DE5-0A03-2140-9535-000C3EAC8A95}" type="slidenum">
              <a:rPr lang="es-ES" smtClean="0"/>
              <a:t>3</a:t>
            </a:fld>
            <a:endParaRPr lang="es-ES"/>
          </a:p>
        </p:txBody>
      </p:sp>
    </p:spTree>
    <p:extLst>
      <p:ext uri="{BB962C8B-B14F-4D97-AF65-F5344CB8AC3E}">
        <p14:creationId xmlns:p14="http://schemas.microsoft.com/office/powerpoint/2010/main" val="2645876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73628F-F16B-8440-A053-276A43DBC61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26D34AF-724E-EF46-A7AD-092368D62C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4410B2-21E0-ED49-AE5D-9A1A4F25DF64}"/>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C496028A-DB4C-6843-81C1-BBA37CDD777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6632E44-45BA-A042-87D5-C31865180BF6}"/>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176052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A29FC2-C32E-5D44-9B29-D0795E58586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5064764-E072-0B42-8A1F-7CF9CE49DE8B}"/>
              </a:ext>
            </a:extLst>
          </p:cNvPr>
          <p:cNvSpPr>
            <a:spLocks noGrp="1"/>
          </p:cNvSpPr>
          <p:nvPr>
            <p:ph type="body" orient="vert" idx="1"/>
          </p:nvPr>
        </p:nvSpPr>
        <p:spPr/>
        <p:txBody>
          <a:bodyPr vert="eaVert"/>
          <a:lstStyle/>
          <a:p>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CE38AE97-5CB9-5947-8EC3-F4653317076A}"/>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0641E0DE-1E47-834B-8040-038862B0E9F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FB625F5-81B2-0B49-8888-6F06FA5C5FDB}"/>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2407543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3889B1-D751-D640-9A18-D0F4D17BB31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5E0E9F-9FE8-BC42-A9B7-3F42C42FC063}"/>
              </a:ext>
            </a:extLst>
          </p:cNvPr>
          <p:cNvSpPr>
            <a:spLocks noGrp="1"/>
          </p:cNvSpPr>
          <p:nvPr>
            <p:ph type="body" orient="vert" idx="1"/>
          </p:nvPr>
        </p:nvSpPr>
        <p:spPr>
          <a:xfrm>
            <a:off x="838200" y="365125"/>
            <a:ext cx="7734300" cy="5811838"/>
          </a:xfrm>
        </p:spPr>
        <p:txBody>
          <a:bodyPr vert="eaVert"/>
          <a:lstStyle/>
          <a:p>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E0E10CE1-644A-614F-A814-1D1221100711}"/>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D8B1C14B-99AF-4840-8564-7B6662FE63E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FDE54C0-16DC-FC46-8668-3E1BE30AEA05}"/>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736111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00FD9-1024-6241-A3A9-5089BED30B2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3150AB5-3B1A-D740-B720-44EC50BA60D0}"/>
              </a:ext>
            </a:extLst>
          </p:cNvPr>
          <p:cNvSpPr>
            <a:spLocks noGrp="1"/>
          </p:cNvSpPr>
          <p:nvPr>
            <p:ph idx="1"/>
          </p:nvPr>
        </p:nvSpPr>
        <p:spPr/>
        <p:txBody>
          <a:bodyPr/>
          <a:lstStyle/>
          <a:p>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2D4FA6BF-A503-2B4C-AD7F-527C5DCB3391}"/>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E0725F01-5A58-ED43-847D-7D7668DDF67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CA69EF9-D34F-2442-B647-74B91D91E1ED}"/>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50606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1D161-9E77-8149-B6B5-0D3107FEDA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096A4B-73FA-5145-A6B0-4E7FE9D8C5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D67D4AB1-E103-9C4E-B3D9-1BC01EED9371}"/>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D1B180ED-249E-C349-8B08-55BC76A4C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A02E8F6-4C74-0F40-B3CF-0A150CEBDD90}"/>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2294860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3C58B0-3DD6-8148-B384-894CA12CC2E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E747E8-2924-0442-9170-D8B60FAC0B03}"/>
              </a:ext>
            </a:extLst>
          </p:cNvPr>
          <p:cNvSpPr>
            <a:spLocks noGrp="1"/>
          </p:cNvSpPr>
          <p:nvPr>
            <p:ph sz="half" idx="1"/>
          </p:nvPr>
        </p:nvSpPr>
        <p:spPr>
          <a:xfrm>
            <a:off x="838200" y="1825625"/>
            <a:ext cx="5181600" cy="4351338"/>
          </a:xfrm>
        </p:spPr>
        <p:txBody>
          <a:bodyPr/>
          <a:lstStyle/>
          <a:p>
            <a:r>
              <a:rPr lang="es-ES"/>
              <a:t>Haga clic para modificar los estilos de texto del patrón
Segundo nivel
Tercer nivel
Cuarto nivel
Quinto nivel</a:t>
            </a:r>
          </a:p>
        </p:txBody>
      </p:sp>
      <p:sp>
        <p:nvSpPr>
          <p:cNvPr id="4" name="Marcador de contenido 3">
            <a:extLst>
              <a:ext uri="{FF2B5EF4-FFF2-40B4-BE49-F238E27FC236}">
                <a16:creationId xmlns:a16="http://schemas.microsoft.com/office/drawing/2014/main" id="{134EAF59-C462-D747-B987-6BBC32A904E3}"/>
              </a:ext>
            </a:extLst>
          </p:cNvPr>
          <p:cNvSpPr>
            <a:spLocks noGrp="1"/>
          </p:cNvSpPr>
          <p:nvPr>
            <p:ph sz="half" idx="2"/>
          </p:nvPr>
        </p:nvSpPr>
        <p:spPr>
          <a:xfrm>
            <a:off x="6172200" y="1825625"/>
            <a:ext cx="5181600" cy="4351338"/>
          </a:xfrm>
        </p:spPr>
        <p:txBody>
          <a:bodyPr/>
          <a:lstStyle/>
          <a:p>
            <a:r>
              <a:rPr lang="es-ES"/>
              <a:t>Haga clic para modificar los estilos de texto del patrón
Segundo nivel
Tercer nivel
Cuarto nivel
Quinto nivel</a:t>
            </a:r>
          </a:p>
        </p:txBody>
      </p:sp>
      <p:sp>
        <p:nvSpPr>
          <p:cNvPr id="5" name="Marcador de fecha 4">
            <a:extLst>
              <a:ext uri="{FF2B5EF4-FFF2-40B4-BE49-F238E27FC236}">
                <a16:creationId xmlns:a16="http://schemas.microsoft.com/office/drawing/2014/main" id="{EF6AFDC4-E1A9-3F40-89CF-8A1DDC88431A}"/>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6" name="Marcador de pie de página 5">
            <a:extLst>
              <a:ext uri="{FF2B5EF4-FFF2-40B4-BE49-F238E27FC236}">
                <a16:creationId xmlns:a16="http://schemas.microsoft.com/office/drawing/2014/main" id="{D2A26AA3-E123-E84A-B9CB-A5C3AA3B7C0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6A96159-919F-B246-BE5E-C07D0FEF7BBC}"/>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1752528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3978F4-CDFA-CA44-918E-5C34EF945283}"/>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6774B80-CEF9-AD4D-979C-4BFB81E4D1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Haga clic para modificar los estilos de texto del patrón
Segundo nivel
Tercer nivel
Cuarto nivel
Quinto nivel</a:t>
            </a:r>
          </a:p>
        </p:txBody>
      </p:sp>
      <p:sp>
        <p:nvSpPr>
          <p:cNvPr id="4" name="Marcador de contenido 3">
            <a:extLst>
              <a:ext uri="{FF2B5EF4-FFF2-40B4-BE49-F238E27FC236}">
                <a16:creationId xmlns:a16="http://schemas.microsoft.com/office/drawing/2014/main" id="{89884934-C303-AA49-B04D-C0916062A256}"/>
              </a:ext>
            </a:extLst>
          </p:cNvPr>
          <p:cNvSpPr>
            <a:spLocks noGrp="1"/>
          </p:cNvSpPr>
          <p:nvPr>
            <p:ph sz="half" idx="2"/>
          </p:nvPr>
        </p:nvSpPr>
        <p:spPr>
          <a:xfrm>
            <a:off x="839788" y="2505075"/>
            <a:ext cx="5157787" cy="3684588"/>
          </a:xfrm>
        </p:spPr>
        <p:txBody>
          <a:bodyPr/>
          <a:lstStyle/>
          <a:p>
            <a:r>
              <a:rPr lang="es-ES"/>
              <a:t>Haga clic para modificar los estilos de texto del patrón
Segundo nivel
Tercer nivel
Cuarto nivel
Quinto nivel</a:t>
            </a:r>
          </a:p>
        </p:txBody>
      </p:sp>
      <p:sp>
        <p:nvSpPr>
          <p:cNvPr id="5" name="Marcador de texto 4">
            <a:extLst>
              <a:ext uri="{FF2B5EF4-FFF2-40B4-BE49-F238E27FC236}">
                <a16:creationId xmlns:a16="http://schemas.microsoft.com/office/drawing/2014/main" id="{B4CC8BC4-E9EC-FA4C-93A7-E2155B7F9A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Haga clic para modificar los estilos de texto del patrón
Segundo nivel
Tercer nivel
Cuarto nivel
Quinto nivel</a:t>
            </a:r>
          </a:p>
        </p:txBody>
      </p:sp>
      <p:sp>
        <p:nvSpPr>
          <p:cNvPr id="6" name="Marcador de contenido 5">
            <a:extLst>
              <a:ext uri="{FF2B5EF4-FFF2-40B4-BE49-F238E27FC236}">
                <a16:creationId xmlns:a16="http://schemas.microsoft.com/office/drawing/2014/main" id="{26827741-AE32-2E4F-B623-E8B5C51EFDB3}"/>
              </a:ext>
            </a:extLst>
          </p:cNvPr>
          <p:cNvSpPr>
            <a:spLocks noGrp="1"/>
          </p:cNvSpPr>
          <p:nvPr>
            <p:ph sz="quarter" idx="4"/>
          </p:nvPr>
        </p:nvSpPr>
        <p:spPr>
          <a:xfrm>
            <a:off x="6172200" y="2505075"/>
            <a:ext cx="5183188" cy="3684588"/>
          </a:xfrm>
        </p:spPr>
        <p:txBody>
          <a:bodyPr/>
          <a:lstStyle/>
          <a:p>
            <a:r>
              <a:rPr lang="es-ES"/>
              <a:t>Haga clic para modificar los estilos de texto del patrón
Segundo nivel
Tercer nivel
Cuarto nivel
Quinto nivel</a:t>
            </a:r>
          </a:p>
        </p:txBody>
      </p:sp>
      <p:sp>
        <p:nvSpPr>
          <p:cNvPr id="7" name="Marcador de fecha 6">
            <a:extLst>
              <a:ext uri="{FF2B5EF4-FFF2-40B4-BE49-F238E27FC236}">
                <a16:creationId xmlns:a16="http://schemas.microsoft.com/office/drawing/2014/main" id="{F45B4029-C828-4548-9CA0-57EAA6E2AF86}"/>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8" name="Marcador de pie de página 7">
            <a:extLst>
              <a:ext uri="{FF2B5EF4-FFF2-40B4-BE49-F238E27FC236}">
                <a16:creationId xmlns:a16="http://schemas.microsoft.com/office/drawing/2014/main" id="{45D53277-6A85-FF4C-8208-B6E0840AF43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2F4CD15-0C7D-F54B-B998-31FA0977631F}"/>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379805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F0230D-4F77-2949-9D13-DF11BEFC7AA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9DB7B89-46C5-5345-8BD8-26172FC12BC8}"/>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4" name="Marcador de pie de página 3">
            <a:extLst>
              <a:ext uri="{FF2B5EF4-FFF2-40B4-BE49-F238E27FC236}">
                <a16:creationId xmlns:a16="http://schemas.microsoft.com/office/drawing/2014/main" id="{B1FF025A-464F-EA48-B84C-BE42177AF81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BE2AFF79-6A99-2946-80CF-E8C6533F69D2}"/>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1913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9E4FD6-F02A-1748-B35F-6E7F746A4066}"/>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3" name="Marcador de pie de página 2">
            <a:extLst>
              <a:ext uri="{FF2B5EF4-FFF2-40B4-BE49-F238E27FC236}">
                <a16:creationId xmlns:a16="http://schemas.microsoft.com/office/drawing/2014/main" id="{215C3DAA-68DC-E040-95C1-8C1DBBB5FCD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552350-245E-0544-94C8-F1B541EF5A36}"/>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1926872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0B8AC5-F8F6-934B-A135-05D23888093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7E3CEF-FAD8-6942-8C9A-894959AD23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Haga clic para modificar los estilos de texto del patrón
Segundo nivel
Tercer nivel
Cuarto nivel
Quinto nivel</a:t>
            </a:r>
          </a:p>
        </p:txBody>
      </p:sp>
      <p:sp>
        <p:nvSpPr>
          <p:cNvPr id="4" name="Marcador de texto 3">
            <a:extLst>
              <a:ext uri="{FF2B5EF4-FFF2-40B4-BE49-F238E27FC236}">
                <a16:creationId xmlns:a16="http://schemas.microsoft.com/office/drawing/2014/main" id="{F7F73818-59D1-3343-82D8-116EC9BF5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Haga clic para modificar los estilos de texto del patrón
Segundo nivel
Tercer nivel
Cuarto nivel
Quinto nivel</a:t>
            </a:r>
          </a:p>
        </p:txBody>
      </p:sp>
      <p:sp>
        <p:nvSpPr>
          <p:cNvPr id="5" name="Marcador de fecha 4">
            <a:extLst>
              <a:ext uri="{FF2B5EF4-FFF2-40B4-BE49-F238E27FC236}">
                <a16:creationId xmlns:a16="http://schemas.microsoft.com/office/drawing/2014/main" id="{6587FAD2-B10E-C54E-A193-6A6F40D3C241}"/>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6" name="Marcador de pie de página 5">
            <a:extLst>
              <a:ext uri="{FF2B5EF4-FFF2-40B4-BE49-F238E27FC236}">
                <a16:creationId xmlns:a16="http://schemas.microsoft.com/office/drawing/2014/main" id="{D6F38898-64DA-1A4A-A2D2-080CED2106A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4882E5-3DFB-4B47-80DD-88D2F0B50827}"/>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377768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276E0-992B-0041-8113-EB7F925EB66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2FA7658-843B-8141-B383-0EC81FD21C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2A3E1E2-1B1F-4F4A-99EB-F1A0CCD84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Haga clic para modificar los estilos de texto del patrón
Segundo nivel
Tercer nivel
Cuarto nivel
Quinto nivel</a:t>
            </a:r>
          </a:p>
        </p:txBody>
      </p:sp>
      <p:sp>
        <p:nvSpPr>
          <p:cNvPr id="5" name="Marcador de fecha 4">
            <a:extLst>
              <a:ext uri="{FF2B5EF4-FFF2-40B4-BE49-F238E27FC236}">
                <a16:creationId xmlns:a16="http://schemas.microsoft.com/office/drawing/2014/main" id="{0EEF5499-A5CF-8E4F-88D3-6FFA3F22D59C}"/>
              </a:ext>
            </a:extLst>
          </p:cNvPr>
          <p:cNvSpPr>
            <a:spLocks noGrp="1"/>
          </p:cNvSpPr>
          <p:nvPr>
            <p:ph type="dt" sz="half" idx="10"/>
          </p:nvPr>
        </p:nvSpPr>
        <p:spPr/>
        <p:txBody>
          <a:bodyPr/>
          <a:lstStyle/>
          <a:p>
            <a:fld id="{FA9F2C75-129A-F343-8B71-24649194FC33}" type="datetimeFigureOut">
              <a:rPr lang="es-ES" smtClean="0"/>
              <a:t>2/3/19</a:t>
            </a:fld>
            <a:endParaRPr lang="es-ES"/>
          </a:p>
        </p:txBody>
      </p:sp>
      <p:sp>
        <p:nvSpPr>
          <p:cNvPr id="6" name="Marcador de pie de página 5">
            <a:extLst>
              <a:ext uri="{FF2B5EF4-FFF2-40B4-BE49-F238E27FC236}">
                <a16:creationId xmlns:a16="http://schemas.microsoft.com/office/drawing/2014/main" id="{7B19E9C7-5A6B-8A41-8F6F-63217654B62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04782BF-6A7C-F240-9227-701B97BD8BE4}"/>
              </a:ext>
            </a:extLst>
          </p:cNvPr>
          <p:cNvSpPr>
            <a:spLocks noGrp="1"/>
          </p:cNvSpPr>
          <p:nvPr>
            <p:ph type="sldNum" sz="quarter" idx="12"/>
          </p:nvPr>
        </p:nvSpPr>
        <p:spPr/>
        <p:txBody>
          <a:bodyPr/>
          <a:lstStyle/>
          <a:p>
            <a:fld id="{7721356C-2BBD-1844-AD08-BD4757F56BF7}" type="slidenum">
              <a:rPr lang="es-ES" smtClean="0"/>
              <a:t>‹Nº›</a:t>
            </a:fld>
            <a:endParaRPr lang="es-ES"/>
          </a:p>
        </p:txBody>
      </p:sp>
    </p:spTree>
    <p:extLst>
      <p:ext uri="{BB962C8B-B14F-4D97-AF65-F5344CB8AC3E}">
        <p14:creationId xmlns:p14="http://schemas.microsoft.com/office/powerpoint/2010/main" val="989371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BE94AA6-A6BA-5A43-9B8D-8488695BB3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13E389D-7FAE-D748-B05D-C7C4B365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3D85F704-5862-6A4C-81C2-FB9F237A8E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F2C75-129A-F343-8B71-24649194FC33}" type="datetimeFigureOut">
              <a:rPr lang="es-ES" smtClean="0"/>
              <a:t>2/3/19</a:t>
            </a:fld>
            <a:endParaRPr lang="es-ES"/>
          </a:p>
        </p:txBody>
      </p:sp>
      <p:sp>
        <p:nvSpPr>
          <p:cNvPr id="5" name="Marcador de pie de página 4">
            <a:extLst>
              <a:ext uri="{FF2B5EF4-FFF2-40B4-BE49-F238E27FC236}">
                <a16:creationId xmlns:a16="http://schemas.microsoft.com/office/drawing/2014/main" id="{9B3DE3F2-B7BC-7649-AA6C-33F773754F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63337A6-5694-834F-B5FC-8A9B0164F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21356C-2BBD-1844-AD08-BD4757F56BF7}" type="slidenum">
              <a:rPr lang="es-ES" smtClean="0"/>
              <a:t>‹Nº›</a:t>
            </a:fld>
            <a:endParaRPr lang="es-ES"/>
          </a:p>
        </p:txBody>
      </p:sp>
    </p:spTree>
    <p:extLst>
      <p:ext uri="{BB962C8B-B14F-4D97-AF65-F5344CB8AC3E}">
        <p14:creationId xmlns:p14="http://schemas.microsoft.com/office/powerpoint/2010/main" val="3019565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dms"/><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38A06FF0-2DAA-834F-A682-BBAA966A592D}"/>
              </a:ext>
            </a:extLst>
          </p:cNvPr>
          <p:cNvSpPr>
            <a:spLocks noGrp="1"/>
          </p:cNvSpPr>
          <p:nvPr>
            <p:ph type="ctrTitle"/>
          </p:nvPr>
        </p:nvSpPr>
        <p:spPr>
          <a:xfrm>
            <a:off x="4700336" y="598321"/>
            <a:ext cx="7491663" cy="1454051"/>
          </a:xfrm>
        </p:spPr>
        <p:txBody>
          <a:bodyPr vert="horz" lIns="91440" tIns="45720" rIns="91440" bIns="45720" rtlCol="0" anchor="ctr">
            <a:normAutofit fontScale="90000"/>
          </a:bodyPr>
          <a:lstStyle/>
          <a:p>
            <a:r>
              <a:rPr lang="en-US" sz="5400" b="1" kern="1200" dirty="0">
                <a:solidFill>
                  <a:srgbClr val="0070C0"/>
                </a:solidFill>
              </a:rPr>
              <a:t>DIAGNÓSTICO POR IMAGEN           </a:t>
            </a:r>
            <a:br>
              <a:rPr lang="en-US" sz="5400" b="1" dirty="0">
                <a:solidFill>
                  <a:srgbClr val="0070C0"/>
                </a:solidFill>
              </a:rPr>
            </a:br>
            <a:r>
              <a:rPr lang="en-US" sz="5400" b="1" dirty="0">
                <a:solidFill>
                  <a:srgbClr val="0070C0"/>
                </a:solidFill>
              </a:rPr>
              <a:t>PMQ NERVIOSO</a:t>
            </a:r>
            <a:endParaRPr lang="en-US" sz="5400" b="1" kern="1200" dirty="0">
              <a:solidFill>
                <a:srgbClr val="0070C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n 4">
            <a:extLst>
              <a:ext uri="{FF2B5EF4-FFF2-40B4-BE49-F238E27FC236}">
                <a16:creationId xmlns:a16="http://schemas.microsoft.com/office/drawing/2014/main" id="{B40FBFF7-7EFF-4B46-B38A-B083765752A0}"/>
              </a:ext>
            </a:extLst>
          </p:cNvPr>
          <p:cNvPicPr>
            <a:picLocks noChangeAspect="1"/>
          </p:cNvPicPr>
          <p:nvPr/>
        </p:nvPicPr>
        <p:blipFill>
          <a:blip r:embed="rId3"/>
          <a:stretch>
            <a:fillRect/>
          </a:stretch>
        </p:blipFill>
        <p:spPr>
          <a:xfrm>
            <a:off x="429349" y="2839475"/>
            <a:ext cx="3661831" cy="1199249"/>
          </a:xfrm>
          <a:prstGeom prst="rect">
            <a:avLst/>
          </a:prstGeom>
        </p:spPr>
      </p:pic>
      <p:sp>
        <p:nvSpPr>
          <p:cNvPr id="3" name="Subtítulo 2">
            <a:extLst>
              <a:ext uri="{FF2B5EF4-FFF2-40B4-BE49-F238E27FC236}">
                <a16:creationId xmlns:a16="http://schemas.microsoft.com/office/drawing/2014/main" id="{8E1E846A-72E9-D14C-B669-12518BB62048}"/>
              </a:ext>
            </a:extLst>
          </p:cNvPr>
          <p:cNvSpPr>
            <a:spLocks noGrp="1"/>
          </p:cNvSpPr>
          <p:nvPr>
            <p:ph type="subTitle" idx="1"/>
          </p:nvPr>
        </p:nvSpPr>
        <p:spPr>
          <a:xfrm>
            <a:off x="6096000" y="2098851"/>
            <a:ext cx="4977578" cy="3639289"/>
          </a:xfrm>
        </p:spPr>
        <p:txBody>
          <a:bodyPr vert="horz" lIns="91440" tIns="45720" rIns="91440" bIns="45720" rtlCol="0" anchor="ctr">
            <a:normAutofit/>
          </a:bodyPr>
          <a:lstStyle/>
          <a:p>
            <a:r>
              <a:rPr lang="en-US" sz="2000" b="1" dirty="0">
                <a:solidFill>
                  <a:srgbClr val="000000"/>
                </a:solidFill>
              </a:rPr>
              <a:t>Juan José </a:t>
            </a:r>
            <a:r>
              <a:rPr lang="en-US" sz="2000" b="1" dirty="0" err="1">
                <a:solidFill>
                  <a:srgbClr val="000000"/>
                </a:solidFill>
              </a:rPr>
              <a:t>Amorós</a:t>
            </a:r>
            <a:r>
              <a:rPr lang="en-US" sz="2000" b="1" dirty="0">
                <a:solidFill>
                  <a:srgbClr val="000000"/>
                </a:solidFill>
              </a:rPr>
              <a:t> Oliva</a:t>
            </a:r>
          </a:p>
          <a:p>
            <a:r>
              <a:rPr lang="en-US" sz="2000" b="1" dirty="0" err="1">
                <a:solidFill>
                  <a:srgbClr val="000000"/>
                </a:solidFill>
              </a:rPr>
              <a:t>Aprobado</a:t>
            </a:r>
            <a:r>
              <a:rPr lang="en-US" sz="2000" b="1" dirty="0">
                <a:solidFill>
                  <a:srgbClr val="000000"/>
                </a:solidFill>
              </a:rPr>
              <a:t> </a:t>
            </a:r>
            <a:r>
              <a:rPr lang="en-US" sz="2000" b="1" dirty="0" err="1">
                <a:solidFill>
                  <a:srgbClr val="000000"/>
                </a:solidFill>
              </a:rPr>
              <a:t>por</a:t>
            </a:r>
            <a:r>
              <a:rPr lang="en-US" sz="2000" b="1" dirty="0">
                <a:solidFill>
                  <a:srgbClr val="000000"/>
                </a:solidFill>
              </a:rPr>
              <a:t> el Doctor Javier </a:t>
            </a:r>
            <a:r>
              <a:rPr lang="en-US" sz="2000" b="1" dirty="0" err="1">
                <a:solidFill>
                  <a:srgbClr val="000000"/>
                </a:solidFill>
              </a:rPr>
              <a:t>Mallada</a:t>
            </a:r>
            <a:endParaRPr lang="en-US" sz="2000" b="1" dirty="0">
              <a:solidFill>
                <a:srgbClr val="000000"/>
              </a:solidFill>
            </a:endParaRPr>
          </a:p>
          <a:p>
            <a:r>
              <a:rPr lang="en-US" sz="2000" b="1" dirty="0">
                <a:solidFill>
                  <a:srgbClr val="000000"/>
                </a:solidFill>
              </a:rPr>
              <a:t> </a:t>
            </a:r>
            <a:r>
              <a:rPr lang="en-US" sz="2000" b="1" dirty="0" err="1">
                <a:solidFill>
                  <a:srgbClr val="000000"/>
                </a:solidFill>
              </a:rPr>
              <a:t>Talleres</a:t>
            </a:r>
            <a:r>
              <a:rPr lang="en-US" sz="2000" b="1" dirty="0">
                <a:solidFill>
                  <a:srgbClr val="000000"/>
                </a:solidFill>
              </a:rPr>
              <a:t> </a:t>
            </a:r>
            <a:r>
              <a:rPr lang="en-US" sz="2000" b="1" dirty="0" err="1">
                <a:solidFill>
                  <a:srgbClr val="000000"/>
                </a:solidFill>
              </a:rPr>
              <a:t>Integrados</a:t>
            </a:r>
            <a:r>
              <a:rPr lang="en-US" sz="2000" b="1" dirty="0">
                <a:solidFill>
                  <a:srgbClr val="000000"/>
                </a:solidFill>
              </a:rPr>
              <a:t> III</a:t>
            </a:r>
          </a:p>
          <a:p>
            <a:r>
              <a:rPr lang="en-US" sz="2000" b="1" dirty="0">
                <a:solidFill>
                  <a:srgbClr val="000000"/>
                </a:solidFill>
              </a:rPr>
              <a:t>Grupo 7-8</a:t>
            </a:r>
          </a:p>
          <a:p>
            <a:pPr indent="-228600" algn="l">
              <a:buFont typeface="Arial" panose="020B0604020202020204" pitchFamily="34" charset="0"/>
              <a:buChar char="•"/>
            </a:pPr>
            <a:endParaRPr lang="en-US" sz="2000" dirty="0">
              <a:solidFill>
                <a:srgbClr val="000000"/>
              </a:solidFill>
            </a:endParaRPr>
          </a:p>
        </p:txBody>
      </p:sp>
      <p:pic>
        <p:nvPicPr>
          <p:cNvPr id="6" name="Imagen 5">
            <a:extLst>
              <a:ext uri="{FF2B5EF4-FFF2-40B4-BE49-F238E27FC236}">
                <a16:creationId xmlns:a16="http://schemas.microsoft.com/office/drawing/2014/main" id="{5F8FA53B-16DA-D94B-AABA-5C9287AA8AC2}"/>
              </a:ext>
            </a:extLst>
          </p:cNvPr>
          <p:cNvPicPr>
            <a:picLocks noChangeAspect="1"/>
          </p:cNvPicPr>
          <p:nvPr/>
        </p:nvPicPr>
        <p:blipFill>
          <a:blip r:embed="rId4"/>
          <a:stretch>
            <a:fillRect/>
          </a:stretch>
        </p:blipFill>
        <p:spPr>
          <a:xfrm>
            <a:off x="9693105" y="5604945"/>
            <a:ext cx="2208053" cy="861015"/>
          </a:xfrm>
          <a:prstGeom prst="rect">
            <a:avLst/>
          </a:prstGeom>
        </p:spPr>
      </p:pic>
    </p:spTree>
    <p:extLst>
      <p:ext uri="{BB962C8B-B14F-4D97-AF65-F5344CB8AC3E}">
        <p14:creationId xmlns:p14="http://schemas.microsoft.com/office/powerpoint/2010/main" val="116853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CD3BF6-FACD-0D44-A896-F2061D0389CF}"/>
              </a:ext>
            </a:extLst>
          </p:cNvPr>
          <p:cNvSpPr>
            <a:spLocks noGrp="1"/>
          </p:cNvSpPr>
          <p:nvPr>
            <p:ph type="title"/>
          </p:nvPr>
        </p:nvSpPr>
        <p:spPr>
          <a:xfrm>
            <a:off x="1124071" y="67642"/>
            <a:ext cx="7474172" cy="1325563"/>
          </a:xfrm>
        </p:spPr>
        <p:txBody>
          <a:bodyPr>
            <a:normAutofit/>
          </a:bodyPr>
          <a:lstStyle/>
          <a:p>
            <a:pPr algn="ctr"/>
            <a:r>
              <a:rPr lang="es-ES" b="1" dirty="0">
                <a:solidFill>
                  <a:srgbClr val="0070C0"/>
                </a:solidFill>
              </a:rPr>
              <a:t>PRESENTACIÓN DEL CASO</a:t>
            </a:r>
          </a:p>
        </p:txBody>
      </p:sp>
      <p:sp>
        <p:nvSpPr>
          <p:cNvPr id="3" name="Marcador de contenido 2">
            <a:extLst>
              <a:ext uri="{FF2B5EF4-FFF2-40B4-BE49-F238E27FC236}">
                <a16:creationId xmlns:a16="http://schemas.microsoft.com/office/drawing/2014/main" id="{547AC69C-5E39-1C40-AE8F-EEE4DAD20C6B}"/>
              </a:ext>
            </a:extLst>
          </p:cNvPr>
          <p:cNvSpPr>
            <a:spLocks noGrp="1"/>
          </p:cNvSpPr>
          <p:nvPr>
            <p:ph idx="1"/>
          </p:nvPr>
        </p:nvSpPr>
        <p:spPr>
          <a:xfrm>
            <a:off x="467234" y="1300638"/>
            <a:ext cx="8617687" cy="4826938"/>
          </a:xfrm>
        </p:spPr>
        <p:txBody>
          <a:bodyPr anchor="ctr">
            <a:normAutofit/>
          </a:bodyPr>
          <a:lstStyle/>
          <a:p>
            <a:pPr>
              <a:lnSpc>
                <a:spcPct val="150000"/>
              </a:lnSpc>
            </a:pPr>
            <a:r>
              <a:rPr lang="es-ES" sz="1900" dirty="0"/>
              <a:t>Hombre de 85 años que acude a Urgencias refiriendo un cuadro de </a:t>
            </a:r>
            <a:r>
              <a:rPr lang="es-ES" sz="1900" b="1" dirty="0"/>
              <a:t>desorientación </a:t>
            </a:r>
            <a:r>
              <a:rPr lang="es-ES" sz="1900" b="1" dirty="0" err="1"/>
              <a:t>temporo</a:t>
            </a:r>
            <a:r>
              <a:rPr lang="es-ES" sz="1900" b="1" dirty="0"/>
              <a:t>-espacial </a:t>
            </a:r>
            <a:r>
              <a:rPr lang="es-ES" sz="1900" dirty="0"/>
              <a:t>de horas de evolución.</a:t>
            </a:r>
          </a:p>
          <a:p>
            <a:pPr>
              <a:lnSpc>
                <a:spcPct val="150000"/>
              </a:lnSpc>
            </a:pPr>
            <a:r>
              <a:rPr lang="es-ES" sz="1900" dirty="0"/>
              <a:t>El paciente no recuerda lo sucedido, </a:t>
            </a:r>
            <a:r>
              <a:rPr lang="es-ES" sz="1900" b="1" dirty="0"/>
              <a:t>no impresiona de TCE, </a:t>
            </a:r>
            <a:r>
              <a:rPr lang="es-ES" sz="1900" dirty="0"/>
              <a:t>no ha presentado alteraciones de la fuerza ni movimiento anómalo de las extremidades, no presenta desviación facial, ni otro tipo de clínica neurológica o sistémica.</a:t>
            </a:r>
            <a:endParaRPr lang="es-ES" sz="2300" dirty="0"/>
          </a:p>
          <a:p>
            <a:pPr>
              <a:lnSpc>
                <a:spcPct val="150000"/>
              </a:lnSpc>
            </a:pPr>
            <a:r>
              <a:rPr lang="es-ES" sz="1800" dirty="0"/>
              <a:t>Antecedentes: </a:t>
            </a:r>
          </a:p>
          <a:p>
            <a:pPr marL="800100" lvl="1" indent="-342900">
              <a:lnSpc>
                <a:spcPct val="150000"/>
              </a:lnSpc>
              <a:buFont typeface="+mj-lt"/>
              <a:buAutoNum type="arabicPeriod"/>
            </a:pPr>
            <a:r>
              <a:rPr lang="es-ES" sz="1600" dirty="0"/>
              <a:t>FA </a:t>
            </a:r>
            <a:r>
              <a:rPr lang="es-ES" sz="1600" dirty="0" err="1"/>
              <a:t>anticoagulada</a:t>
            </a:r>
            <a:r>
              <a:rPr lang="es-ES" sz="1600" dirty="0"/>
              <a:t> con </a:t>
            </a:r>
            <a:r>
              <a:rPr lang="es-ES" sz="1600" b="1" dirty="0" err="1"/>
              <a:t>acenocumarol</a:t>
            </a:r>
            <a:r>
              <a:rPr lang="es-ES" sz="1600" b="1" dirty="0"/>
              <a:t>.</a:t>
            </a:r>
          </a:p>
          <a:p>
            <a:pPr>
              <a:lnSpc>
                <a:spcPct val="150000"/>
              </a:lnSpc>
            </a:pPr>
            <a:r>
              <a:rPr lang="es-ES" sz="1800"/>
              <a:t>AS</a:t>
            </a:r>
            <a:endParaRPr lang="es-ES" sz="1800" dirty="0"/>
          </a:p>
          <a:p>
            <a:pPr lvl="1">
              <a:lnSpc>
                <a:spcPct val="150000"/>
              </a:lnSpc>
              <a:buFont typeface="+mj-lt"/>
              <a:buAutoNum type="arabicPeriod"/>
            </a:pPr>
            <a:r>
              <a:rPr lang="es-ES" sz="1600" b="1" dirty="0"/>
              <a:t>INR 4,5</a:t>
            </a:r>
          </a:p>
          <a:p>
            <a:pPr>
              <a:lnSpc>
                <a:spcPct val="170000"/>
              </a:lnSpc>
              <a:buFont typeface="+mj-lt"/>
              <a:buAutoNum type="arabicPeriod"/>
            </a:pPr>
            <a:endParaRPr lang="es-ES" sz="12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309B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3855F1A4-7246-5B4F-BDC4-DD3FA041F354}"/>
              </a:ext>
            </a:extLst>
          </p:cNvPr>
          <p:cNvPicPr>
            <a:picLocks noChangeAspect="1"/>
          </p:cNvPicPr>
          <p:nvPr/>
        </p:nvPicPr>
        <p:blipFill>
          <a:blip r:embed="rId3"/>
          <a:stretch>
            <a:fillRect/>
          </a:stretch>
        </p:blipFill>
        <p:spPr>
          <a:xfrm>
            <a:off x="9254442" y="3143893"/>
            <a:ext cx="1462088" cy="570214"/>
          </a:xfrm>
          <a:prstGeom prst="rect">
            <a:avLst/>
          </a:prstGeom>
        </p:spPr>
      </p:pic>
    </p:spTree>
    <p:extLst>
      <p:ext uri="{BB962C8B-B14F-4D97-AF65-F5344CB8AC3E}">
        <p14:creationId xmlns:p14="http://schemas.microsoft.com/office/powerpoint/2010/main" val="45230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descr="Imagen que contiene objeto&#10;&#10;Descripción generada automáticamente">
            <a:extLst>
              <a:ext uri="{FF2B5EF4-FFF2-40B4-BE49-F238E27FC236}">
                <a16:creationId xmlns:a16="http://schemas.microsoft.com/office/drawing/2014/main" id="{12222D84-02E2-7041-A3B2-2B43F271CCE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5607" b="14606"/>
          <a:stretch/>
        </p:blipFill>
        <p:spPr>
          <a:xfrm>
            <a:off x="20" y="10"/>
            <a:ext cx="12191980" cy="6857990"/>
          </a:xfrm>
          <a:prstGeom prst="rect">
            <a:avLst/>
          </a:prstGeom>
        </p:spPr>
      </p:pic>
    </p:spTree>
    <p:extLst>
      <p:ext uri="{BB962C8B-B14F-4D97-AF65-F5344CB8AC3E}">
        <p14:creationId xmlns:p14="http://schemas.microsoft.com/office/powerpoint/2010/main" val="2079710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CD3BF6-FACD-0D44-A896-F2061D0389CF}"/>
              </a:ext>
            </a:extLst>
          </p:cNvPr>
          <p:cNvSpPr>
            <a:spLocks noGrp="1"/>
          </p:cNvSpPr>
          <p:nvPr>
            <p:ph type="title"/>
          </p:nvPr>
        </p:nvSpPr>
        <p:spPr>
          <a:xfrm>
            <a:off x="1185855" y="405143"/>
            <a:ext cx="7474172" cy="1325563"/>
          </a:xfrm>
        </p:spPr>
        <p:txBody>
          <a:bodyPr>
            <a:normAutofit/>
          </a:bodyPr>
          <a:lstStyle/>
          <a:p>
            <a:pPr algn="ctr"/>
            <a:r>
              <a:rPr lang="es-ES" b="1" dirty="0">
                <a:solidFill>
                  <a:srgbClr val="0070C0"/>
                </a:solidFill>
              </a:rPr>
              <a:t>SOLUCIÓN</a:t>
            </a:r>
          </a:p>
        </p:txBody>
      </p:sp>
      <p:sp>
        <p:nvSpPr>
          <p:cNvPr id="3" name="Marcador de contenido 2">
            <a:extLst>
              <a:ext uri="{FF2B5EF4-FFF2-40B4-BE49-F238E27FC236}">
                <a16:creationId xmlns:a16="http://schemas.microsoft.com/office/drawing/2014/main" id="{547AC69C-5E39-1C40-AE8F-EEE4DAD20C6B}"/>
              </a:ext>
            </a:extLst>
          </p:cNvPr>
          <p:cNvSpPr>
            <a:spLocks noGrp="1"/>
          </p:cNvSpPr>
          <p:nvPr>
            <p:ph idx="1"/>
          </p:nvPr>
        </p:nvSpPr>
        <p:spPr>
          <a:xfrm>
            <a:off x="792493" y="1624328"/>
            <a:ext cx="8044730" cy="3808856"/>
          </a:xfrm>
        </p:spPr>
        <p:txBody>
          <a:bodyPr anchor="ctr">
            <a:normAutofit fontScale="85000" lnSpcReduction="20000"/>
          </a:bodyPr>
          <a:lstStyle/>
          <a:p>
            <a:pPr algn="just">
              <a:lnSpc>
                <a:spcPct val="170000"/>
              </a:lnSpc>
            </a:pPr>
            <a:r>
              <a:rPr lang="es-ES" sz="2100" dirty="0"/>
              <a:t>TAC craneal donde se observa un hematoma </a:t>
            </a:r>
            <a:r>
              <a:rPr lang="es-ES" sz="2100" dirty="0" err="1"/>
              <a:t>intraparenquimatoso</a:t>
            </a:r>
            <a:r>
              <a:rPr lang="es-ES" sz="2100" dirty="0"/>
              <a:t> agudo en la profundidad del lóbulo temporal derecho. Atrofia difusa compatible con la edad del paciente. No alteraciones en la densidad del parénquima que sugieran patología aguda. Sistema ventricular simétrico de tamaño normal. Línea media centrada. No imágenes que sugieran lesiones óseas. </a:t>
            </a:r>
          </a:p>
          <a:p>
            <a:pPr marL="0" indent="0" algn="just">
              <a:lnSpc>
                <a:spcPct val="170000"/>
              </a:lnSpc>
              <a:buNone/>
            </a:pPr>
            <a:endParaRPr lang="es-ES" sz="2100" dirty="0"/>
          </a:p>
          <a:p>
            <a:pPr algn="just">
              <a:lnSpc>
                <a:spcPct val="170000"/>
              </a:lnSpc>
            </a:pPr>
            <a:r>
              <a:rPr lang="es-ES" sz="2100" b="1" dirty="0"/>
              <a:t>DX: </a:t>
            </a:r>
            <a:r>
              <a:rPr lang="es-ES" sz="2100" dirty="0"/>
              <a:t>Síndrome </a:t>
            </a:r>
            <a:r>
              <a:rPr lang="es-ES" sz="2100" dirty="0" err="1"/>
              <a:t>confusional</a:t>
            </a:r>
            <a:r>
              <a:rPr lang="es-ES" sz="2100" dirty="0"/>
              <a:t> consecuencia de hematoma </a:t>
            </a:r>
            <a:r>
              <a:rPr lang="es-ES" sz="2100" dirty="0" err="1"/>
              <a:t>intraparenquimatoso</a:t>
            </a:r>
            <a:r>
              <a:rPr lang="es-ES" sz="2100" dirty="0"/>
              <a:t> agudo temporal izquierdo en paciente </a:t>
            </a:r>
            <a:r>
              <a:rPr lang="es-ES" sz="2100" dirty="0" err="1"/>
              <a:t>anticoagulado</a:t>
            </a:r>
            <a:r>
              <a:rPr lang="es-ES" sz="2100" dirty="0"/>
              <a:t> </a:t>
            </a:r>
            <a:r>
              <a:rPr lang="es-ES" sz="2100"/>
              <a:t>con alteración del INR.</a:t>
            </a:r>
            <a:endParaRPr lang="es-ES" sz="2100" dirty="0"/>
          </a:p>
          <a:p>
            <a:pPr>
              <a:lnSpc>
                <a:spcPct val="150000"/>
              </a:lnSpc>
            </a:pPr>
            <a:endParaRPr lang="es-ES" sz="2400" b="1" dirty="0"/>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309B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FE5083BC-A825-3A48-8B2B-BF3F950A0B64}"/>
              </a:ext>
            </a:extLst>
          </p:cNvPr>
          <p:cNvPicPr>
            <a:picLocks noChangeAspect="1"/>
          </p:cNvPicPr>
          <p:nvPr/>
        </p:nvPicPr>
        <p:blipFill>
          <a:blip r:embed="rId2"/>
          <a:stretch>
            <a:fillRect/>
          </a:stretch>
        </p:blipFill>
        <p:spPr>
          <a:xfrm>
            <a:off x="9254442" y="3143893"/>
            <a:ext cx="1462088" cy="570214"/>
          </a:xfrm>
          <a:prstGeom prst="rect">
            <a:avLst/>
          </a:prstGeom>
        </p:spPr>
      </p:pic>
    </p:spTree>
    <p:extLst>
      <p:ext uri="{BB962C8B-B14F-4D97-AF65-F5344CB8AC3E}">
        <p14:creationId xmlns:p14="http://schemas.microsoft.com/office/powerpoint/2010/main" val="88058876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169</Words>
  <Application>Microsoft Macintosh PowerPoint</Application>
  <PresentationFormat>Panorámica</PresentationFormat>
  <Paragraphs>18</Paragraphs>
  <Slides>4</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Calibri</vt:lpstr>
      <vt:lpstr>Calibri Light</vt:lpstr>
      <vt:lpstr>Tema de Office</vt:lpstr>
      <vt:lpstr>DIAGNÓSTICO POR IMAGEN            PMQ NERVIOSO</vt:lpstr>
      <vt:lpstr>PRESENTACIÓN DEL CASO</vt:lpstr>
      <vt:lpstr>Presentación de PowerPoint</vt:lpstr>
      <vt:lpstr>SOLUCIÓN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DIAGNÓSTICO POR IMAGEN            PMQ NERVIOSO</dc:title>
  <dc:creator>Amoros Oliva, Juan Jose</dc:creator>
  <cp:lastModifiedBy>Amoros Oliva, Juan Jose</cp:lastModifiedBy>
  <cp:revision>7</cp:revision>
  <dcterms:created xsi:type="dcterms:W3CDTF">2019-03-01T13:33:04Z</dcterms:created>
  <dcterms:modified xsi:type="dcterms:W3CDTF">2019-03-02T09:07:32Z</dcterms:modified>
</cp:coreProperties>
</file>