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9BD9B-F083-484D-8334-2E8CCEABC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F027B4-8905-4924-AEAD-BAAF0F5BD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3C5FC-775A-497D-A6E2-7A0837B2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17FAD-D146-40CF-A90F-1B3CB4EA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A4FEB9-CE19-4BC3-81A1-399F55D5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74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CDC01-9BB1-444F-8C49-5F183AA4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3FA883-4B8F-42ED-ADCA-BA6377900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CBD14-A550-4D45-A0CD-636F69FF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12B4C7-3E5A-436B-A0DE-B5F55097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FDA99-C4A7-45D6-9E17-4A52E4DA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37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B5C943-B58F-4E55-9867-BC7FA6A65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DA2548-D28E-476E-B660-607BCDC20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78CC72-05FB-46E5-86A6-11975EC9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0BCDC-B166-46CB-A348-2C84B4FD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6A6C8-E01F-4F46-B7F8-DEA6AECC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5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B0360-79FF-4191-AFB2-F85B3B04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83E92-FA1A-4917-BFB3-021E4202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E65B9E-6037-45CA-BE9D-C493D91F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C1570-E88C-4E94-AEE6-556CB190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50532-13A0-472A-BAD8-4E690989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0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83592-2A8D-4603-AFD3-F6BD0FBF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8EA9C2-3801-4E63-B29B-13BFB53E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81934E-7A67-4CAC-9794-71875586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342E4-060E-4ED0-ABEB-430AA8BE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900871-709C-4E21-8525-0D28D53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01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30AD3-A9DD-4A0B-BDB8-924718A2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77184-C031-4FC5-9277-309BBF32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27C4A2-FE78-4E4C-96C9-87AE0BB0C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4A1580-13AE-4173-AAE1-B18C7A24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6E944-D564-4FEA-B7D0-451A80CC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0CDE0B-13F6-47CA-B986-0990F856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E5F70-F8E7-4427-B36C-9AC029F5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E26956-F0DD-411A-9623-F1E1AD61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14FC5-C3D4-4918-9EB5-13009ABCD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18B419-07B8-4AFC-B370-6FBE21D16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B67628-56D3-4D46-9551-E21AE944B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BC2B15-F7AB-41D1-9868-C1085D84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EE823D-C509-4CF5-A594-00F217C1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0E6E-E8F8-4A67-8D29-744203C1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85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90988-1E37-4E1C-9B5C-CA89DDBE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3D4609-8592-402E-BA68-E25320D4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5C5346-F92C-408E-8C0B-CA5206F9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32DC2D-0767-4BED-A63A-3945336B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0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AB34E4-5864-4493-BFEC-4044C33E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F821BB-A894-4247-9B3F-0261976C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6F0F0-53DB-43B1-82C4-4523DDC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49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E99A1-A4A1-435C-8870-A9FEEEE2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B992E-6530-455E-9E43-78089B46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2F667F-EA33-49BD-B664-845FC05E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E3FE11-133D-4712-9964-52C76B0A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ADBF13-9205-481D-9FE9-EB6FA896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7BAB5-BC29-4EB2-92D9-A473E244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59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C69E1-D661-4CA5-A945-773228BB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10047F-B123-43CB-A314-7C0CACE3B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836DA9-05DF-4C50-835B-70B478FB9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03D47F-B9EE-47B9-B0B6-2DE0C542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3B11F-28D4-45EF-93EB-D36B155E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B8D12-3B13-43CC-BAEA-1FB97E83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8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27E781-5EEE-46C5-BD5A-88C4B671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86BFED-CF6B-488D-BB65-37A942B5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51CC6B-C4D9-4173-BAC9-B923AE522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288C-26DA-4ADB-978D-5D990FFDBC3B}" type="datetimeFigureOut">
              <a:rPr lang="es-ES" smtClean="0"/>
              <a:t>28/02/2019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9F310-4E07-4A6D-9D46-A3E21E0F5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1CBFA-2CD7-475B-8B69-80DC5FE92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07D5-32FC-4B50-A7AC-36DD0BE14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8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E3197-D15D-418F-98A0-A7710E4B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157"/>
            <a:ext cx="10515600" cy="2289843"/>
          </a:xfrm>
        </p:spPr>
        <p:txBody>
          <a:bodyPr/>
          <a:lstStyle/>
          <a:p>
            <a:pPr algn="ctr"/>
            <a:r>
              <a:rPr lang="es-ES" b="1" dirty="0"/>
              <a:t>TALLERES INTEGRADOS III:INFECCIOSAS</a:t>
            </a:r>
            <a:br>
              <a:rPr lang="es-ES" b="1" dirty="0"/>
            </a:br>
            <a:r>
              <a:rPr lang="es-ES" b="1" dirty="0"/>
              <a:t>DIAGNÓSTICO A PRIMERA VISTA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D4D8C-9F3A-4811-B57B-4F3C639B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784" y="4459706"/>
            <a:ext cx="8546432" cy="181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Aprobado por la profesora Mar Masiá</a:t>
            </a:r>
          </a:p>
          <a:p>
            <a:pPr marL="0" indent="0">
              <a:buNone/>
            </a:pPr>
            <a:r>
              <a:rPr lang="es-ES" sz="2000" dirty="0"/>
              <a:t>Lucía Gil Lozoya </a:t>
            </a:r>
          </a:p>
          <a:p>
            <a:pPr marL="0" indent="0">
              <a:buNone/>
            </a:pPr>
            <a:r>
              <a:rPr lang="es-ES" sz="2000" dirty="0"/>
              <a:t>Grupo 9-10</a:t>
            </a:r>
          </a:p>
        </p:txBody>
      </p:sp>
    </p:spTree>
    <p:extLst>
      <p:ext uri="{BB962C8B-B14F-4D97-AF65-F5344CB8AC3E}">
        <p14:creationId xmlns:p14="http://schemas.microsoft.com/office/powerpoint/2010/main" val="20894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82142-548C-4E81-8A54-B7AA6C45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RESUMEN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8704A-9A89-4EA8-9E2A-6F1EF611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158" y="2260183"/>
            <a:ext cx="9023684" cy="3563101"/>
          </a:xfrm>
        </p:spPr>
        <p:txBody>
          <a:bodyPr>
            <a:normAutofit/>
          </a:bodyPr>
          <a:lstStyle/>
          <a:p>
            <a:pPr algn="just"/>
            <a:r>
              <a:rPr lang="es-ES" sz="1600" dirty="0"/>
              <a:t>MC: hombre de 35 años con </a:t>
            </a:r>
            <a:r>
              <a:rPr lang="es-ES" sz="1600" b="1" dirty="0"/>
              <a:t>fiebre</a:t>
            </a:r>
            <a:r>
              <a:rPr lang="es-ES" sz="1600" dirty="0"/>
              <a:t> de 39.8ºC desde hace 2 días y </a:t>
            </a:r>
            <a:r>
              <a:rPr lang="es-ES" sz="1600" b="1" dirty="0"/>
              <a:t>edema, calor y dolor en la parte anterior tibial del MID</a:t>
            </a:r>
            <a:r>
              <a:rPr lang="es-ES" sz="1600" dirty="0"/>
              <a:t> (miembro inferior derecho) desde el día anterior.</a:t>
            </a:r>
          </a:p>
          <a:p>
            <a:pPr algn="just"/>
            <a:r>
              <a:rPr lang="es-ES" sz="1600" dirty="0"/>
              <a:t>AP: no </a:t>
            </a:r>
            <a:r>
              <a:rPr lang="es-ES" sz="1600" dirty="0" err="1"/>
              <a:t>RAMc</a:t>
            </a:r>
            <a:r>
              <a:rPr lang="es-ES" sz="1600" dirty="0"/>
              <a:t>, no FRCV, asma bronquial, hiperuricemia sin tratamiento y autoinjerto de piel y prótesis metálica a nivel tibial en el MID en 2015 por un politraumatismo.</a:t>
            </a:r>
          </a:p>
          <a:p>
            <a:pPr algn="just"/>
            <a:r>
              <a:rPr lang="es-ES" sz="1600" dirty="0"/>
              <a:t>No refiere tratamiento habitual.</a:t>
            </a:r>
          </a:p>
          <a:p>
            <a:pPr algn="just"/>
            <a:r>
              <a:rPr lang="es-ES" sz="1600" dirty="0"/>
              <a:t>Exploración física:</a:t>
            </a:r>
          </a:p>
          <a:p>
            <a:pPr lvl="1" algn="just"/>
            <a:r>
              <a:rPr lang="es-ES" sz="1600" dirty="0"/>
              <a:t>AC: rítmica y sin soplos.</a:t>
            </a:r>
          </a:p>
          <a:p>
            <a:pPr lvl="1" algn="just"/>
            <a:r>
              <a:rPr lang="es-ES" sz="1600" dirty="0"/>
              <a:t>AP: MVC sin ruidos sobreañadidos.</a:t>
            </a:r>
          </a:p>
          <a:p>
            <a:pPr lvl="1" algn="just"/>
            <a:r>
              <a:rPr lang="es-ES" sz="1600" dirty="0"/>
              <a:t>Abd: blando, depresible, no doloroso a la palpación.</a:t>
            </a:r>
          </a:p>
          <a:p>
            <a:pPr lvl="1" algn="just"/>
            <a:r>
              <a:rPr lang="es-ES" sz="1600" dirty="0"/>
              <a:t>EEII: edema y rubefacción en MID, doloroso a la palpación, cicatriz de la cirugía previa, pulsos presentes y MII sano. El </a:t>
            </a:r>
            <a:r>
              <a:rPr lang="es-ES" sz="1600" b="1" dirty="0"/>
              <a:t>signo de Homans </a:t>
            </a:r>
            <a:r>
              <a:rPr lang="es-ES" sz="1600" dirty="0"/>
              <a:t>fue </a:t>
            </a:r>
            <a:r>
              <a:rPr lang="es-ES" sz="1600" b="1" dirty="0"/>
              <a:t>negativo</a:t>
            </a:r>
            <a:r>
              <a:rPr lang="es-ES" sz="1600" dirty="0"/>
              <a:t> en ambos miembros.</a:t>
            </a:r>
          </a:p>
        </p:txBody>
      </p:sp>
    </p:spTree>
    <p:extLst>
      <p:ext uri="{BB962C8B-B14F-4D97-AF65-F5344CB8AC3E}">
        <p14:creationId xmlns:p14="http://schemas.microsoft.com/office/powerpoint/2010/main" val="99860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672300F-975C-451A-BF06-854FF091E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4073" y="222584"/>
            <a:ext cx="7563852" cy="687806"/>
          </a:xfrm>
        </p:spPr>
        <p:txBody>
          <a:bodyPr>
            <a:normAutofit lnSpcReduction="10000"/>
          </a:bodyPr>
          <a:lstStyle/>
          <a:p>
            <a:r>
              <a:rPr lang="es-ES" sz="4400" b="1" dirty="0">
                <a:latin typeface="+mj-lt"/>
                <a:ea typeface="+mj-ea"/>
                <a:cs typeface="+mj-cs"/>
              </a:rPr>
              <a:t>IMAGEN</a:t>
            </a:r>
            <a:r>
              <a:rPr lang="es-ES" dirty="0"/>
              <a:t> </a:t>
            </a:r>
            <a:r>
              <a:rPr lang="es-ES" sz="4400" b="1" dirty="0">
                <a:latin typeface="+mj-lt"/>
                <a:ea typeface="+mj-ea"/>
                <a:cs typeface="+mj-cs"/>
              </a:rPr>
              <a:t>DEL MID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AD7E2C-7D6E-4678-90F2-012D36BC6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74" y="838201"/>
            <a:ext cx="7563851" cy="56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0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06615-0845-4BCA-B0B8-A566B714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SOLUCIÓN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66F15E-B025-4135-A540-D34A7078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931" y="2141537"/>
            <a:ext cx="767213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CELULITIS EN MID</a:t>
            </a:r>
          </a:p>
          <a:p>
            <a:pPr marL="0" indent="0" algn="just">
              <a:buNone/>
            </a:pPr>
            <a:r>
              <a:rPr lang="es-ES" sz="1600" dirty="0"/>
              <a:t>Pruebas complementarias:</a:t>
            </a:r>
          </a:p>
          <a:p>
            <a:pPr algn="just"/>
            <a:r>
              <a:rPr lang="es-ES" sz="1600" dirty="0"/>
              <a:t>En Urgencias </a:t>
            </a:r>
            <a:r>
              <a:rPr lang="es-ES" sz="1600" b="1" dirty="0"/>
              <a:t>se descartó una TVP </a:t>
            </a:r>
            <a:r>
              <a:rPr lang="es-ES" sz="1600" dirty="0"/>
              <a:t>(trombosis venosa profunda)</a:t>
            </a:r>
            <a:r>
              <a:rPr lang="es-ES" sz="1600" b="1" dirty="0"/>
              <a:t> con una ecografía-Doppler </a:t>
            </a:r>
            <a:r>
              <a:rPr lang="es-ES" sz="1600" dirty="0"/>
              <a:t>del sistema venoso del miembro inferior y mostró </a:t>
            </a:r>
            <a:r>
              <a:rPr lang="es-ES" sz="1600" b="1" dirty="0"/>
              <a:t>hallazgos compatibles con celulitis</a:t>
            </a:r>
            <a:r>
              <a:rPr lang="es-ES" sz="1600" dirty="0"/>
              <a:t>.</a:t>
            </a:r>
          </a:p>
          <a:p>
            <a:pPr algn="just"/>
            <a:r>
              <a:rPr lang="es-ES" sz="1600" b="1" dirty="0"/>
              <a:t>Hemocultivos: negativos</a:t>
            </a:r>
            <a:r>
              <a:rPr lang="es-ES" sz="1600" dirty="0"/>
              <a:t>, por lo que no se pudo filiar microbiológicamente, pero las bacterias más frecuentemente implicadas en este tipo de infección son </a:t>
            </a:r>
            <a:r>
              <a:rPr lang="es-ES" sz="1600" b="1" i="1" dirty="0" err="1"/>
              <a:t>Streptococcus</a:t>
            </a:r>
            <a:r>
              <a:rPr lang="es-ES" sz="1600" b="1" i="1" dirty="0"/>
              <a:t> </a:t>
            </a:r>
            <a:r>
              <a:rPr lang="es-ES" sz="1600" b="1" i="1" dirty="0" err="1"/>
              <a:t>pyogenes</a:t>
            </a:r>
            <a:r>
              <a:rPr lang="es-ES" sz="1600" b="1" i="1" dirty="0"/>
              <a:t> </a:t>
            </a:r>
            <a:r>
              <a:rPr lang="es-ES" sz="1600" dirty="0"/>
              <a:t>y </a:t>
            </a:r>
            <a:r>
              <a:rPr lang="es-ES" sz="1600" b="1" i="1" dirty="0" err="1"/>
              <a:t>Staphylococcus</a:t>
            </a:r>
            <a:r>
              <a:rPr lang="es-ES" sz="1600" b="1" i="1" dirty="0"/>
              <a:t> </a:t>
            </a:r>
            <a:r>
              <a:rPr lang="es-ES" sz="1600" b="1" i="1" dirty="0" err="1"/>
              <a:t>aureus</a:t>
            </a:r>
            <a:r>
              <a:rPr lang="es-E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382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226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TALLERES INTEGRADOS III:INFECCIOSAS DIAGNÓSTICO A PRIMERA VISTA</vt:lpstr>
      <vt:lpstr>RESUMEN DEL CASO</vt:lpstr>
      <vt:lpstr>Presentación de PowerPoint</vt:lpstr>
      <vt:lpstr>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 Gil Lozoya</dc:creator>
  <cp:lastModifiedBy>Lucía Gil Lozoya</cp:lastModifiedBy>
  <cp:revision>12</cp:revision>
  <dcterms:created xsi:type="dcterms:W3CDTF">2019-02-25T20:47:04Z</dcterms:created>
  <dcterms:modified xsi:type="dcterms:W3CDTF">2019-02-28T16:44:51Z</dcterms:modified>
</cp:coreProperties>
</file>