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65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/>
    <p:restoredTop sz="94636"/>
  </p:normalViewPr>
  <p:slideViewPr>
    <p:cSldViewPr snapToGrid="0" snapToObjects="1">
      <p:cViewPr varScale="1">
        <p:scale>
          <a:sx n="84" d="100"/>
          <a:sy n="84" d="100"/>
        </p:scale>
        <p:origin x="8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E6F7-CBA2-784F-BC78-96B06962C0AB}" type="datetimeFigureOut">
              <a:rPr lang="es-ES_tradnl" smtClean="0"/>
              <a:t>27/2/19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1A64-E075-0E49-8C1E-EB8C348346EB}" type="slidenum">
              <a:rPr lang="es-ES_tradnl" smtClean="0"/>
              <a:t>‹Nr.›</a:t>
            </a:fld>
            <a:endParaRPr lang="es-ES_trad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E6F7-CBA2-784F-BC78-96B06962C0AB}" type="datetimeFigureOut">
              <a:rPr lang="es-ES_tradnl" smtClean="0"/>
              <a:t>27/2/19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1A64-E075-0E49-8C1E-EB8C348346EB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E6F7-CBA2-784F-BC78-96B06962C0AB}" type="datetimeFigureOut">
              <a:rPr lang="es-ES_tradnl" smtClean="0"/>
              <a:t>27/2/19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1A64-E075-0E49-8C1E-EB8C348346EB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E6F7-CBA2-784F-BC78-96B06962C0AB}" type="datetimeFigureOut">
              <a:rPr lang="es-ES_tradnl" smtClean="0"/>
              <a:t>27/2/19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1A64-E075-0E49-8C1E-EB8C348346EB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E6F7-CBA2-784F-BC78-96B06962C0AB}" type="datetimeFigureOut">
              <a:rPr lang="es-ES_tradnl" smtClean="0"/>
              <a:t>27/2/19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1A64-E075-0E49-8C1E-EB8C348346EB}" type="slidenum">
              <a:rPr lang="es-ES_tradnl" smtClean="0"/>
              <a:t>‹Nr.›</a:t>
            </a:fld>
            <a:endParaRPr lang="es-ES_trad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E6F7-CBA2-784F-BC78-96B06962C0AB}" type="datetimeFigureOut">
              <a:rPr lang="es-ES_tradnl" smtClean="0"/>
              <a:t>27/2/19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1A64-E075-0E49-8C1E-EB8C348346EB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E6F7-CBA2-784F-BC78-96B06962C0AB}" type="datetimeFigureOut">
              <a:rPr lang="es-ES_tradnl" smtClean="0"/>
              <a:t>27/2/19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1A64-E075-0E49-8C1E-EB8C348346EB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E6F7-CBA2-784F-BC78-96B06962C0AB}" type="datetimeFigureOut">
              <a:rPr lang="es-ES_tradnl" smtClean="0"/>
              <a:t>27/2/19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1A64-E075-0E49-8C1E-EB8C348346EB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E6F7-CBA2-784F-BC78-96B06962C0AB}" type="datetimeFigureOut">
              <a:rPr lang="es-ES_tradnl" smtClean="0"/>
              <a:t>27/2/19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1A64-E075-0E49-8C1E-EB8C348346EB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6B4E6F7-CBA2-784F-BC78-96B06962C0AB}" type="datetimeFigureOut">
              <a:rPr lang="es-ES_tradnl" smtClean="0"/>
              <a:t>27/2/19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C51A64-E075-0E49-8C1E-EB8C348346EB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E6F7-CBA2-784F-BC78-96B06962C0AB}" type="datetimeFigureOut">
              <a:rPr lang="es-ES_tradnl" smtClean="0"/>
              <a:t>27/2/19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1A64-E075-0E49-8C1E-EB8C348346EB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6B4E6F7-CBA2-784F-BC78-96B06962C0AB}" type="datetimeFigureOut">
              <a:rPr lang="es-ES_tradnl" smtClean="0"/>
              <a:t>27/2/19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7C51A64-E075-0E49-8C1E-EB8C348346EB}" type="slidenum">
              <a:rPr lang="es-ES_tradnl" smtClean="0"/>
              <a:t>‹Nr.›</a:t>
            </a:fld>
            <a:endParaRPr lang="es-ES_trad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31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6" r:id="rId1"/>
    <p:sldLayoutId id="2147484367" r:id="rId2"/>
    <p:sldLayoutId id="2147484368" r:id="rId3"/>
    <p:sldLayoutId id="2147484369" r:id="rId4"/>
    <p:sldLayoutId id="2147484370" r:id="rId5"/>
    <p:sldLayoutId id="2147484371" r:id="rId6"/>
    <p:sldLayoutId id="2147484372" r:id="rId7"/>
    <p:sldLayoutId id="2147484373" r:id="rId8"/>
    <p:sldLayoutId id="2147484374" r:id="rId9"/>
    <p:sldLayoutId id="2147484375" r:id="rId10"/>
    <p:sldLayoutId id="214748437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51411" y="0"/>
            <a:ext cx="11216640" cy="3218688"/>
          </a:xfrm>
        </p:spPr>
        <p:txBody>
          <a:bodyPr>
            <a:normAutofit/>
          </a:bodyPr>
          <a:lstStyle/>
          <a:p>
            <a:r>
              <a:rPr lang="es-ES_tradnl" sz="7200" dirty="0" smtClean="0">
                <a:latin typeface="Candara" charset="0"/>
                <a:ea typeface="Candara" charset="0"/>
                <a:cs typeface="Candara" charset="0"/>
              </a:rPr>
              <a:t>Diagnóstico a primera vista: neumología</a:t>
            </a:r>
            <a:endParaRPr lang="es-ES_tradnl" sz="72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73331" y="4404360"/>
            <a:ext cx="10055629" cy="1859280"/>
          </a:xfrm>
        </p:spPr>
        <p:txBody>
          <a:bodyPr>
            <a:normAutofit/>
          </a:bodyPr>
          <a:lstStyle/>
          <a:p>
            <a:r>
              <a:rPr lang="es-ES_tradnl" sz="1800" dirty="0" err="1" smtClean="0"/>
              <a:t>Victòria</a:t>
            </a:r>
            <a:r>
              <a:rPr lang="es-ES_tradnl" sz="1800" dirty="0" smtClean="0"/>
              <a:t> felices </a:t>
            </a:r>
            <a:r>
              <a:rPr lang="es-ES_tradnl" sz="1800" dirty="0" err="1" smtClean="0"/>
              <a:t>agulló</a:t>
            </a:r>
            <a:endParaRPr lang="es-ES_tradnl" sz="1800" dirty="0" smtClean="0"/>
          </a:p>
          <a:p>
            <a:r>
              <a:rPr lang="es-ES_tradnl" sz="1800" dirty="0" smtClean="0"/>
              <a:t>Curso 2018/19</a:t>
            </a:r>
          </a:p>
          <a:p>
            <a:r>
              <a:rPr lang="es-ES_tradnl" sz="1800" dirty="0" smtClean="0"/>
              <a:t>Talleres integrados iii</a:t>
            </a:r>
          </a:p>
          <a:p>
            <a:r>
              <a:rPr lang="es-ES_tradnl" sz="1800" dirty="0" smtClean="0"/>
              <a:t>Aprobado por </a:t>
            </a:r>
            <a:r>
              <a:rPr lang="es-ES_tradnl" sz="1800" dirty="0" err="1" smtClean="0"/>
              <a:t>dra.padilla</a:t>
            </a:r>
            <a:r>
              <a:rPr lang="es-ES_tradnl" sz="1800" dirty="0" smtClean="0"/>
              <a:t> navas (</a:t>
            </a:r>
            <a:r>
              <a:rPr lang="es-ES_tradnl" sz="1800" dirty="0" err="1" smtClean="0"/>
              <a:t>hgue</a:t>
            </a:r>
            <a:r>
              <a:rPr lang="es-ES_tradnl" sz="1800" dirty="0" smtClean="0"/>
              <a:t>)</a:t>
            </a:r>
            <a:endParaRPr lang="es-ES_tradnl" sz="1800" dirty="0"/>
          </a:p>
        </p:txBody>
      </p:sp>
    </p:spTree>
    <p:extLst>
      <p:ext uri="{BB962C8B-B14F-4D97-AF65-F5344CB8AC3E}">
        <p14:creationId xmlns:p14="http://schemas.microsoft.com/office/powerpoint/2010/main" val="210170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Candara" charset="0"/>
                <a:ea typeface="Candara" charset="0"/>
                <a:cs typeface="Candara" charset="0"/>
              </a:rPr>
              <a:t>Resumen del caso:</a:t>
            </a:r>
            <a:br>
              <a:rPr lang="es-ES_tradnl" dirty="0" smtClean="0">
                <a:latin typeface="Candara" charset="0"/>
                <a:ea typeface="Candara" charset="0"/>
                <a:cs typeface="Candara" charset="0"/>
              </a:rPr>
            </a:br>
            <a:endParaRPr lang="es-ES_tradnl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s-ES_tradnl" dirty="0" smtClean="0"/>
              <a:t> Varón de 62 años que es remitido por MAP por presentar disnea, tos con expectoración herrumbrosa y verdosa, febrícula intermitente, escasa </a:t>
            </a:r>
            <a:r>
              <a:rPr lang="es-ES_tradnl" dirty="0" err="1" smtClean="0"/>
              <a:t>rinorrea</a:t>
            </a:r>
            <a:r>
              <a:rPr lang="es-ES_tradnl" dirty="0" smtClean="0"/>
              <a:t> anterior acuosa y presentar clínica </a:t>
            </a:r>
            <a:r>
              <a:rPr lang="es-ES_tradnl" dirty="0"/>
              <a:t>de malestar general de meses de </a:t>
            </a:r>
            <a:r>
              <a:rPr lang="es-ES_tradnl" dirty="0" smtClean="0"/>
              <a:t>evolución</a:t>
            </a:r>
          </a:p>
          <a:p>
            <a:pPr>
              <a:buFont typeface="Wingdings" charset="2"/>
              <a:buChar char="v"/>
            </a:pPr>
            <a:r>
              <a:rPr lang="es-ES_tradnl" dirty="0" smtClean="0"/>
              <a:t>No RAM. HTA. No DM. No DLP.</a:t>
            </a:r>
          </a:p>
          <a:p>
            <a:pPr>
              <a:buFont typeface="Wingdings" charset="2"/>
              <a:buChar char="v"/>
            </a:pPr>
            <a:r>
              <a:rPr lang="es-ES_tradnl" dirty="0" smtClean="0"/>
              <a:t>No intervenciones quirúrgicas previas.</a:t>
            </a:r>
          </a:p>
          <a:p>
            <a:pPr>
              <a:buFont typeface="Wingdings" charset="2"/>
              <a:buChar char="v"/>
            </a:pPr>
            <a:r>
              <a:rPr lang="es-ES_tradnl" dirty="0" smtClean="0"/>
              <a:t>Fumador </a:t>
            </a:r>
            <a:r>
              <a:rPr lang="es-ES_tradnl" b="1" dirty="0" smtClean="0"/>
              <a:t>activo</a:t>
            </a:r>
            <a:r>
              <a:rPr lang="es-ES_tradnl" dirty="0" smtClean="0"/>
              <a:t> de &gt;100 años/paquete. </a:t>
            </a:r>
          </a:p>
          <a:p>
            <a:pPr>
              <a:buFont typeface="Wingdings" charset="2"/>
              <a:buChar char="v"/>
            </a:pPr>
            <a:r>
              <a:rPr lang="es-ES_tradnl" dirty="0" smtClean="0"/>
              <a:t>Tª:36’2, TA: 177/97, FC:94 </a:t>
            </a:r>
            <a:r>
              <a:rPr lang="es-ES_tradnl" dirty="0" err="1" smtClean="0"/>
              <a:t>lpm</a:t>
            </a:r>
            <a:r>
              <a:rPr lang="es-ES_tradnl" dirty="0" smtClean="0"/>
              <a:t>, </a:t>
            </a:r>
            <a:r>
              <a:rPr lang="es-ES_tradnl" dirty="0" err="1" smtClean="0"/>
              <a:t>Sat</a:t>
            </a:r>
            <a:r>
              <a:rPr lang="es-ES_tradnl" dirty="0" smtClean="0"/>
              <a:t>. O2:97%.</a:t>
            </a:r>
          </a:p>
          <a:p>
            <a:pPr>
              <a:buFont typeface="Wingdings" charset="2"/>
              <a:buChar char="v"/>
            </a:pPr>
            <a:r>
              <a:rPr lang="es-ES_tradnl" dirty="0" smtClean="0"/>
              <a:t>Aceptable estado general. NN,NH. C y O. </a:t>
            </a:r>
          </a:p>
          <a:p>
            <a:pPr>
              <a:buFont typeface="Wingdings" charset="2"/>
              <a:buChar char="v"/>
            </a:pPr>
            <a:r>
              <a:rPr lang="es-ES_tradnl" dirty="0" smtClean="0"/>
              <a:t>AP: hipoventilación global I&gt;D</a:t>
            </a:r>
          </a:p>
          <a:p>
            <a:pPr>
              <a:buFont typeface="Wingdings" charset="2"/>
              <a:buChar char="v"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921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8992" y="486946"/>
            <a:ext cx="10021824" cy="1359317"/>
          </a:xfrm>
        </p:spPr>
        <p:txBody>
          <a:bodyPr/>
          <a:lstStyle/>
          <a:p>
            <a:r>
              <a:rPr lang="es-ES_tradnl" dirty="0" smtClean="0">
                <a:latin typeface="Candara" charset="0"/>
                <a:ea typeface="Candara" charset="0"/>
                <a:cs typeface="Candara" charset="0"/>
              </a:rPr>
              <a:t>RX tórax</a:t>
            </a:r>
            <a:r>
              <a:rPr lang="es-ES_tradnl" dirty="0" smtClean="0"/>
              <a:t/>
            </a:r>
            <a:br>
              <a:rPr lang="es-ES_tradnl" dirty="0" smtClean="0"/>
            </a:br>
            <a:endParaRPr lang="es-ES_tradn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804492" cy="4353369"/>
          </a:xfrm>
        </p:spPr>
      </p:pic>
    </p:spTree>
    <p:extLst>
      <p:ext uri="{BB962C8B-B14F-4D97-AF65-F5344CB8AC3E}">
        <p14:creationId xmlns:p14="http://schemas.microsoft.com/office/powerpoint/2010/main" val="596787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Candara" charset="0"/>
                <a:ea typeface="Candara" charset="0"/>
                <a:cs typeface="Candara" charset="0"/>
              </a:rPr>
              <a:t>TC torácico</a:t>
            </a:r>
            <a:endParaRPr lang="es-ES_tradnl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4" y="2138236"/>
            <a:ext cx="5291058" cy="393046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2138236"/>
            <a:ext cx="5620007" cy="382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30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Candara" charset="0"/>
                <a:ea typeface="Candara" charset="0"/>
                <a:cs typeface="Candara" charset="0"/>
              </a:rPr>
              <a:t>Resolución</a:t>
            </a:r>
            <a:endParaRPr lang="es-ES_tradnl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" lvl="8" indent="-91440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v"/>
            </a:pPr>
            <a:r>
              <a:rPr lang="es-ES_tradnl" sz="2400" dirty="0" err="1" smtClean="0"/>
              <a:t>Rx</a:t>
            </a:r>
            <a:r>
              <a:rPr lang="es-ES_tradnl" sz="2400" dirty="0" smtClean="0"/>
              <a:t> tórax: infiltrados </a:t>
            </a:r>
            <a:r>
              <a:rPr lang="es-ES_tradnl" sz="2400" dirty="0"/>
              <a:t>bilaterales más llamativos en hemitórax izdo. </a:t>
            </a:r>
            <a:endParaRPr lang="es-ES_tradnl" sz="2400" dirty="0"/>
          </a:p>
          <a:p>
            <a:pPr marL="91440" lvl="8" indent="-91440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v"/>
            </a:pPr>
            <a:endParaRPr lang="es-ES_tradnl" sz="2400" dirty="0" smtClean="0"/>
          </a:p>
          <a:p>
            <a:pPr marL="91440" lvl="8" indent="-91440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v"/>
            </a:pPr>
            <a:r>
              <a:rPr lang="es-ES_tradnl" sz="2400" dirty="0" smtClean="0"/>
              <a:t>TC torácico: Nódulo pulmonar dominante en segmento superior de LID, con márgenes lobulados y contacto con tracción pleural. Otros múltiples nódulos pulmonares bilaterales de menor tamaño con distribución hematógena compatibles con metástasis (T4</a:t>
            </a:r>
            <a:r>
              <a:rPr lang="es-ES_tradnl" sz="2400" dirty="0" smtClean="0"/>
              <a:t>).</a:t>
            </a:r>
          </a:p>
          <a:p>
            <a:pPr marL="91440" lvl="8" indent="-91440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v"/>
            </a:pPr>
            <a:endParaRPr lang="es-ES_tradnl" sz="2400" dirty="0" smtClean="0"/>
          </a:p>
          <a:p>
            <a:pPr marL="91440" lvl="8" indent="-91440">
              <a:spcBef>
                <a:spcPts val="1200"/>
              </a:spcBef>
              <a:spcAft>
                <a:spcPts val="200"/>
              </a:spcAft>
              <a:buSzPct val="100000"/>
              <a:buFont typeface="Wingdings" charset="2"/>
              <a:buChar char="v"/>
            </a:pPr>
            <a:r>
              <a:rPr lang="es-ES_tradnl" sz="2400" dirty="0" smtClean="0"/>
              <a:t>Diagnóstico: </a:t>
            </a:r>
            <a:r>
              <a:rPr lang="es-ES_tradnl" sz="2400" u="sng" dirty="0" smtClean="0"/>
              <a:t>Neoplasia de pulmón </a:t>
            </a:r>
            <a:r>
              <a:rPr lang="es-ES_tradnl" sz="2400" dirty="0" smtClean="0"/>
              <a:t>T4 N3 M1c 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8241225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</TotalTime>
  <Words>176</Words>
  <Application>Microsoft Macintosh PowerPoint</Application>
  <PresentationFormat>Panorámica</PresentationFormat>
  <Paragraphs>21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0" baseType="lpstr">
      <vt:lpstr>Calibri</vt:lpstr>
      <vt:lpstr>Calibri Light</vt:lpstr>
      <vt:lpstr>Candara</vt:lpstr>
      <vt:lpstr>Wingdings</vt:lpstr>
      <vt:lpstr>Retrospección</vt:lpstr>
      <vt:lpstr>Diagnóstico a primera vista: neumología</vt:lpstr>
      <vt:lpstr>Resumen del caso: </vt:lpstr>
      <vt:lpstr>RX tórax </vt:lpstr>
      <vt:lpstr>TC torácico</vt:lpstr>
      <vt:lpstr>Resolución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Diagnóstico a primera vista: neumología</dc:title>
  <dc:creator>Felices Agullo, Victoria</dc:creator>
  <cp:lastModifiedBy>Felices Agullo, Victoria</cp:lastModifiedBy>
  <cp:revision>4</cp:revision>
  <dcterms:created xsi:type="dcterms:W3CDTF">2019-02-27T19:11:19Z</dcterms:created>
  <dcterms:modified xsi:type="dcterms:W3CDTF">2019-02-27T19:38:33Z</dcterms:modified>
</cp:coreProperties>
</file>