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8" r:id="rId1"/>
  </p:sldMasterIdLst>
  <p:notesMasterIdLst>
    <p:notesMasterId r:id="rId9"/>
  </p:notesMasterIdLst>
  <p:sldIdLst>
    <p:sldId id="256" r:id="rId2"/>
    <p:sldId id="283" r:id="rId3"/>
    <p:sldId id="287" r:id="rId4"/>
    <p:sldId id="258" r:id="rId5"/>
    <p:sldId id="284" r:id="rId6"/>
    <p:sldId id="289" r:id="rId7"/>
    <p:sldId id="288" r:id="rId8"/>
  </p:sldIdLst>
  <p:sldSz cx="9144000" cy="5143500" type="screen16x9"/>
  <p:notesSz cx="6858000" cy="9144000"/>
  <p:embeddedFontLst>
    <p:embeddedFont>
      <p:font typeface="Montserrat ExtraBold" panose="020B0604020202020204" charset="0"/>
      <p:bold r:id="rId10"/>
      <p:boldItalic r:id="rId11"/>
    </p:embeddedFont>
    <p:embeddedFont>
      <p:font typeface="Tw Cen MT" panose="020B06020201040206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27AC04-8E8C-44CB-B516-9DB769FB6E1E}">
  <a:tblStyle styleId="{3527AC04-8E8C-44CB-B516-9DB769FB6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30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3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5231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9950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3599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9357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9001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399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8164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8769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9173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6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2875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672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0572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889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2186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9872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4539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210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7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>
    <p:fade thruBlk="1"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469027" y="435934"/>
            <a:ext cx="5879804" cy="27080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/>
              <a:t>DIAGNÓSTICO POR LA IMAGEN</a:t>
            </a:r>
            <a:endParaRPr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CD62C2-3869-4DF2-9774-10D228B2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326"/>
            <a:ext cx="1469027" cy="1715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57BC26-9DD6-454A-9E6D-A1C4FD7F673E}"/>
              </a:ext>
            </a:extLst>
          </p:cNvPr>
          <p:cNvSpPr txBox="1"/>
          <p:nvPr/>
        </p:nvSpPr>
        <p:spPr>
          <a:xfrm>
            <a:off x="3386469" y="3112175"/>
            <a:ext cx="587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Mauro Ferre Sanfrancisco, </a:t>
            </a:r>
            <a:r>
              <a:rPr lang="es-ES" dirty="0" err="1">
                <a:solidFill>
                  <a:schemeClr val="tx1"/>
                </a:solidFill>
                <a:latin typeface="Montserrat ExtraBold"/>
                <a:sym typeface="Montserrat ExtraBold"/>
              </a:rPr>
              <a:t>N.exp</a:t>
            </a:r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.: 1832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Talleres Integrados III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Apro</a:t>
            </a:r>
            <a:r>
              <a:rPr lang="es-ES" dirty="0">
                <a:latin typeface="Montserrat ExtraBold"/>
                <a:sym typeface="Montserrat ExtraBold"/>
              </a:rPr>
              <a:t>bado por Dr. Guillermo </a:t>
            </a:r>
            <a:r>
              <a:rPr lang="es-ES" dirty="0" err="1">
                <a:latin typeface="Montserrat ExtraBold"/>
                <a:sym typeface="Montserrat ExtraBold"/>
              </a:rPr>
              <a:t>Severá</a:t>
            </a:r>
            <a:r>
              <a:rPr lang="es-ES" dirty="0">
                <a:latin typeface="Montserrat ExtraBold"/>
                <a:sym typeface="Montserrat ExtraBold"/>
              </a:rPr>
              <a:t> Ferrándiz</a:t>
            </a:r>
            <a:endParaRPr lang="es-ES" dirty="0">
              <a:solidFill>
                <a:schemeClr val="tx1"/>
              </a:solidFill>
              <a:latin typeface="Montserrat ExtraBold"/>
              <a:sym typeface="Montserrat ExtraBold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4º Grado en Medicina 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Universidad Miguel Hernández</a:t>
            </a:r>
          </a:p>
          <a:p>
            <a:pPr algn="ctr"/>
            <a:r>
              <a:rPr lang="es-ES" dirty="0">
                <a:latin typeface="Montserrat ExtraBold"/>
                <a:sym typeface="Montserrat ExtraBold"/>
              </a:rPr>
              <a:t>Hospital General Universitario de Alicante</a:t>
            </a:r>
            <a:endParaRPr lang="es-ES" dirty="0">
              <a:solidFill>
                <a:schemeClr val="tx1"/>
              </a:solidFill>
              <a:latin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9856F7-FECB-45EF-9321-E5AC624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D9CBE56-9762-458E-9028-1540DEF4DB72}"/>
              </a:ext>
            </a:extLst>
          </p:cNvPr>
          <p:cNvSpPr/>
          <p:nvPr/>
        </p:nvSpPr>
        <p:spPr>
          <a:xfrm>
            <a:off x="191387" y="594462"/>
            <a:ext cx="8633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MC</a:t>
            </a:r>
            <a:r>
              <a:rPr lang="es-ES" dirty="0">
                <a:sym typeface="Montserrat ExtraBold"/>
              </a:rPr>
              <a:t>: Varón De 81 años remitido desde Hospital de S. Vicente para cirugía ORL por disfonía progresiva a afonía de 1 mes de evolución.</a:t>
            </a:r>
          </a:p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Anamnesis</a:t>
            </a:r>
            <a:r>
              <a:rPr lang="es-ES" dirty="0">
                <a:sym typeface="Montserrat ExtraBold"/>
              </a:rPr>
              <a:t>: no </a:t>
            </a:r>
            <a:r>
              <a:rPr lang="es-ES" dirty="0" err="1">
                <a:sym typeface="Montserrat ExtraBold"/>
              </a:rPr>
              <a:t>Ram</a:t>
            </a:r>
            <a:r>
              <a:rPr lang="es-ES" dirty="0">
                <a:sym typeface="Montserrat ExtraBold"/>
              </a:rPr>
              <a:t> , DLP, no HTA, no DM. Fumador 30 a/p</a:t>
            </a:r>
          </a:p>
          <a:p>
            <a:r>
              <a:rPr lang="es-ES" dirty="0" err="1">
                <a:sym typeface="Montserrat ExtraBold"/>
              </a:rPr>
              <a:t>Ant</a:t>
            </a:r>
            <a:r>
              <a:rPr lang="es-ES" dirty="0">
                <a:sym typeface="Montserrat ExtraBold"/>
              </a:rPr>
              <a:t>. Médicos : bronquiectasias, déficit de vit.B12. </a:t>
            </a:r>
          </a:p>
          <a:p>
            <a:r>
              <a:rPr lang="es-ES" dirty="0" err="1">
                <a:sym typeface="Montserrat ExtraBold"/>
              </a:rPr>
              <a:t>Qx</a:t>
            </a:r>
            <a:r>
              <a:rPr lang="es-ES" dirty="0">
                <a:sym typeface="Montserrat ExtraBold"/>
              </a:rPr>
              <a:t>: prótesis de cadera, exéresis de lesión en comisura anterior de cuerdas vocales (10/18).</a:t>
            </a:r>
          </a:p>
          <a:p>
            <a:r>
              <a:rPr lang="es-ES" dirty="0">
                <a:sym typeface="Montserrat ExtraBold"/>
              </a:rPr>
              <a:t>Antecedente neoplasia rectal 2013 .</a:t>
            </a:r>
          </a:p>
          <a:p>
            <a:r>
              <a:rPr lang="es-ES" dirty="0">
                <a:sym typeface="Montserrat ExtraBold"/>
              </a:rPr>
              <a:t>2 ingresos previos por neumonía de repetición asociados a las Bronquiectasias</a:t>
            </a:r>
          </a:p>
          <a:p>
            <a:r>
              <a:rPr lang="es-ES" dirty="0">
                <a:sym typeface="Montserrat ExtraBold"/>
              </a:rPr>
              <a:t>EA: previo a la cirugía, disfonía progresiva de un mes de evolución refractaria a tratamiento sintomático. En un principio atribuida a ingesta de alimentos fríos , pero refractariedad y evolución a afonía.</a:t>
            </a:r>
          </a:p>
          <a:p>
            <a:r>
              <a:rPr lang="es-ES" dirty="0">
                <a:sym typeface="Montserrat ExtraBold"/>
              </a:rPr>
              <a:t>No disfagia asociada, no sialorrea. Molestias al tragar alimentos.</a:t>
            </a:r>
          </a:p>
          <a:p>
            <a:r>
              <a:rPr lang="es-ES" dirty="0">
                <a:sym typeface="Montserrat ExtraBold"/>
              </a:rPr>
              <a:t>Disnea y tos ocasional.</a:t>
            </a:r>
          </a:p>
          <a:p>
            <a:endParaRPr lang="es-ES" dirty="0">
              <a:sym typeface="Montserrat ExtraBold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24A2BE-B8D3-4AFA-8E4F-B49A37036A96}"/>
              </a:ext>
            </a:extLst>
          </p:cNvPr>
          <p:cNvSpPr txBox="1"/>
          <p:nvPr/>
        </p:nvSpPr>
        <p:spPr>
          <a:xfrm>
            <a:off x="2998382" y="132797"/>
            <a:ext cx="364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RESUMEN DEL CASO</a:t>
            </a:r>
          </a:p>
        </p:txBody>
      </p:sp>
    </p:spTree>
    <p:extLst>
      <p:ext uri="{BB962C8B-B14F-4D97-AF65-F5344CB8AC3E}">
        <p14:creationId xmlns:p14="http://schemas.microsoft.com/office/powerpoint/2010/main" val="92527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9856F7-FECB-45EF-9321-E5AC624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125379-5B96-4845-9140-00F6255E49B4}"/>
              </a:ext>
            </a:extLst>
          </p:cNvPr>
          <p:cNvSpPr txBox="1"/>
          <p:nvPr/>
        </p:nvSpPr>
        <p:spPr>
          <a:xfrm>
            <a:off x="3343939" y="459047"/>
            <a:ext cx="300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RESUMEN DEL CASO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D8F951-097E-4002-9551-D76021E54FBC}"/>
              </a:ext>
            </a:extLst>
          </p:cNvPr>
          <p:cNvSpPr/>
          <p:nvPr/>
        </p:nvSpPr>
        <p:spPr>
          <a:xfrm>
            <a:off x="925033" y="1487597"/>
            <a:ext cx="8091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ym typeface="Montserrat ExtraBold"/>
              </a:rPr>
              <a:t>EXPLORACIÓN FÍSICA</a:t>
            </a:r>
            <a:r>
              <a:rPr lang="es-ES" dirty="0">
                <a:sym typeface="Montserrat ExtraBold"/>
              </a:rPr>
              <a:t>:</a:t>
            </a:r>
          </a:p>
          <a:p>
            <a:r>
              <a:rPr lang="es-ES" dirty="0">
                <a:sym typeface="Montserrat ExtraBold"/>
              </a:rPr>
              <a:t>Cavidad oral sin lesiones sospechosas</a:t>
            </a:r>
          </a:p>
          <a:p>
            <a:r>
              <a:rPr lang="es-ES" dirty="0">
                <a:sym typeface="Montserrat ExtraBold"/>
              </a:rPr>
              <a:t>Afebril, </a:t>
            </a:r>
            <a:r>
              <a:rPr lang="es-ES" dirty="0" err="1">
                <a:sym typeface="Montserrat ExtraBold"/>
              </a:rPr>
              <a:t>nc</a:t>
            </a:r>
            <a:r>
              <a:rPr lang="es-ES" dirty="0">
                <a:sym typeface="Montserrat ExtraBold"/>
              </a:rPr>
              <a:t>, </a:t>
            </a:r>
            <a:r>
              <a:rPr lang="es-ES" dirty="0" err="1">
                <a:sym typeface="Montserrat ExtraBold"/>
              </a:rPr>
              <a:t>nh</a:t>
            </a:r>
            <a:r>
              <a:rPr lang="es-ES" dirty="0">
                <a:sym typeface="Montserrat ExtraBold"/>
              </a:rPr>
              <a:t>, BEG.</a:t>
            </a:r>
          </a:p>
          <a:p>
            <a:r>
              <a:rPr lang="es-ES" dirty="0" err="1">
                <a:sym typeface="Montserrat ExtraBold"/>
              </a:rPr>
              <a:t>Ascultación</a:t>
            </a:r>
            <a:r>
              <a:rPr lang="es-ES" dirty="0">
                <a:sym typeface="Montserrat ExtraBold"/>
              </a:rPr>
              <a:t> cardíaca sin alteraciones. AP: crepitantes </a:t>
            </a:r>
            <a:r>
              <a:rPr lang="es-ES" dirty="0" err="1">
                <a:sym typeface="Montserrat ExtraBold"/>
              </a:rPr>
              <a:t>bibasales</a:t>
            </a:r>
            <a:r>
              <a:rPr lang="es-ES" dirty="0">
                <a:sym typeface="Montserrat ExtraBold"/>
              </a:rPr>
              <a:t>, </a:t>
            </a:r>
            <a:r>
              <a:rPr lang="es-ES" dirty="0" err="1">
                <a:sym typeface="Montserrat ExtraBold"/>
              </a:rPr>
              <a:t>instridor</a:t>
            </a:r>
            <a:r>
              <a:rPr lang="es-ES" dirty="0">
                <a:sym typeface="Montserrat ExtraBold"/>
              </a:rPr>
              <a:t> inspiratorio.</a:t>
            </a:r>
          </a:p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PRUEBAS COMPLEMENTARIAS:</a:t>
            </a:r>
          </a:p>
          <a:p>
            <a:r>
              <a:rPr lang="es-ES" dirty="0">
                <a:sym typeface="Montserrat ExtraBold"/>
              </a:rPr>
              <a:t>TAC cervical( 19/10/18): imagen nodular en comisura anterior de cuerdas vocales invadiendo cartílago tiroides. Se realizó exéresis.</a:t>
            </a:r>
          </a:p>
          <a:p>
            <a:endParaRPr lang="es-ES" dirty="0">
              <a:sym typeface="Montserrat ExtraBold"/>
            </a:endParaRPr>
          </a:p>
          <a:p>
            <a:r>
              <a:rPr lang="es-ES" dirty="0">
                <a:sym typeface="Montserrat ExtraBold"/>
              </a:rPr>
              <a:t>TAC cérvico-torácico ( 12/2/19)</a:t>
            </a: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r>
              <a:rPr lang="es-ES" dirty="0">
                <a:sym typeface="Montserrat Extra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0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80E3FA-65B5-4935-B4CF-624A26F20F04}"/>
              </a:ext>
            </a:extLst>
          </p:cNvPr>
          <p:cNvSpPr txBox="1"/>
          <p:nvPr/>
        </p:nvSpPr>
        <p:spPr>
          <a:xfrm>
            <a:off x="1924494" y="1618903"/>
            <a:ext cx="349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  <a:p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28B831-D6E4-43ED-A047-B2185E3A8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5" t="21855" r="9228" b="7931"/>
          <a:stretch/>
        </p:blipFill>
        <p:spPr>
          <a:xfrm>
            <a:off x="2056468" y="857805"/>
            <a:ext cx="5031063" cy="342789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DDBEF8E-5946-4EE6-B6CF-719E53078C2B}"/>
              </a:ext>
            </a:extLst>
          </p:cNvPr>
          <p:cNvSpPr/>
          <p:nvPr/>
        </p:nvSpPr>
        <p:spPr>
          <a:xfrm>
            <a:off x="1924494" y="215646"/>
            <a:ext cx="4869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TAC CÉRVICO- TORÁCICO (12/2/19)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80E3FA-65B5-4935-B4CF-624A26F20F04}"/>
              </a:ext>
            </a:extLst>
          </p:cNvPr>
          <p:cNvSpPr txBox="1"/>
          <p:nvPr/>
        </p:nvSpPr>
        <p:spPr>
          <a:xfrm>
            <a:off x="1924494" y="1618903"/>
            <a:ext cx="349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  <a:p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AC7A42-675F-4FD2-A078-A200225D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2" t="16744" r="14303" b="16485"/>
          <a:stretch/>
        </p:blipFill>
        <p:spPr>
          <a:xfrm>
            <a:off x="2218556" y="938155"/>
            <a:ext cx="4706888" cy="361122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7448716-F899-41A6-97A0-4BDDB5ED36FD}"/>
              </a:ext>
            </a:extLst>
          </p:cNvPr>
          <p:cNvSpPr/>
          <p:nvPr/>
        </p:nvSpPr>
        <p:spPr>
          <a:xfrm>
            <a:off x="1924494" y="215646"/>
            <a:ext cx="4869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TAC CÉRVICO- TORÁCICO (12/2/19)</a:t>
            </a:r>
          </a:p>
        </p:txBody>
      </p:sp>
    </p:spTree>
    <p:extLst>
      <p:ext uri="{BB962C8B-B14F-4D97-AF65-F5344CB8AC3E}">
        <p14:creationId xmlns:p14="http://schemas.microsoft.com/office/powerpoint/2010/main" val="31032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80E3FA-65B5-4935-B4CF-624A26F20F04}"/>
              </a:ext>
            </a:extLst>
          </p:cNvPr>
          <p:cNvSpPr txBox="1"/>
          <p:nvPr/>
        </p:nvSpPr>
        <p:spPr>
          <a:xfrm>
            <a:off x="1924494" y="1618903"/>
            <a:ext cx="349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  <a:p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7B4ACE-7DF6-4C65-B4C8-48C0254F0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0" t="7855" r="15487" b="7654"/>
          <a:stretch/>
        </p:blipFill>
        <p:spPr>
          <a:xfrm>
            <a:off x="2472069" y="804381"/>
            <a:ext cx="3774986" cy="37449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43EF576-B603-4E11-BA61-C342EE971D6D}"/>
              </a:ext>
            </a:extLst>
          </p:cNvPr>
          <p:cNvSpPr/>
          <p:nvPr/>
        </p:nvSpPr>
        <p:spPr>
          <a:xfrm>
            <a:off x="1924494" y="215646"/>
            <a:ext cx="4869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TAC CÉRVICO- TORÁCICO (12/2/19)</a:t>
            </a:r>
          </a:p>
        </p:txBody>
      </p:sp>
    </p:spTree>
    <p:extLst>
      <p:ext uri="{BB962C8B-B14F-4D97-AF65-F5344CB8AC3E}">
        <p14:creationId xmlns:p14="http://schemas.microsoft.com/office/powerpoint/2010/main" val="2251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9856F7-FECB-45EF-9321-E5AC624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125379-5B96-4845-9140-00F6255E49B4}"/>
              </a:ext>
            </a:extLst>
          </p:cNvPr>
          <p:cNvSpPr txBox="1"/>
          <p:nvPr/>
        </p:nvSpPr>
        <p:spPr>
          <a:xfrm>
            <a:off x="2791046" y="299558"/>
            <a:ext cx="356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RESOLUCIÓN DEL CASO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D8F951-097E-4002-9551-D76021E54FBC}"/>
              </a:ext>
            </a:extLst>
          </p:cNvPr>
          <p:cNvSpPr/>
          <p:nvPr/>
        </p:nvSpPr>
        <p:spPr>
          <a:xfrm>
            <a:off x="956930" y="1115457"/>
            <a:ext cx="78468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ym typeface="Montserrat ExtraBold"/>
              </a:rPr>
              <a:t>PRUEBAS COMPLEMENTARIAS</a:t>
            </a:r>
            <a:r>
              <a:rPr lang="es-ES" dirty="0">
                <a:sym typeface="Montserrat ExtraBold"/>
              </a:rPr>
              <a:t>:</a:t>
            </a:r>
          </a:p>
          <a:p>
            <a:r>
              <a:rPr lang="es-ES" dirty="0">
                <a:sym typeface="Montserrat ExtraBold"/>
              </a:rPr>
              <a:t>TAC cérvico-torácico (12/2/19): masa laríngea que </a:t>
            </a:r>
            <a:r>
              <a:rPr lang="es-ES" dirty="0" err="1">
                <a:sym typeface="Montserrat ExtraBold"/>
              </a:rPr>
              <a:t>estenosa</a:t>
            </a:r>
            <a:r>
              <a:rPr lang="es-ES" dirty="0">
                <a:sym typeface="Montserrat ExtraBold"/>
              </a:rPr>
              <a:t> de forma significativa la luz glótica y supraglótica con extensión supraglótica y subglótica derecha. Presenta infiltración de grasa </a:t>
            </a:r>
            <a:r>
              <a:rPr lang="es-ES" dirty="0" err="1">
                <a:sym typeface="Montserrat ExtraBold"/>
              </a:rPr>
              <a:t>paraglótica</a:t>
            </a:r>
            <a:r>
              <a:rPr lang="es-ES" dirty="0">
                <a:sym typeface="Montserrat ExtraBold"/>
              </a:rPr>
              <a:t> y </a:t>
            </a:r>
            <a:r>
              <a:rPr lang="es-ES" dirty="0" err="1">
                <a:sym typeface="Montserrat ExtraBold"/>
              </a:rPr>
              <a:t>preepiglótica</a:t>
            </a:r>
            <a:r>
              <a:rPr lang="es-ES" dirty="0">
                <a:sym typeface="Montserrat ExtraBold"/>
              </a:rPr>
              <a:t>, con infiltración en vertiente anterior de las láminas tiroideas. Adenopatías cervicales derechas sospechosas.</a:t>
            </a:r>
          </a:p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DIAGNÓSTICO ESPECÍFICO</a:t>
            </a:r>
            <a:r>
              <a:rPr lang="es-ES" dirty="0">
                <a:sym typeface="Montserrat ExtraBold"/>
              </a:rPr>
              <a:t>: </a:t>
            </a:r>
            <a:r>
              <a:rPr lang="es-ES" u="sng" dirty="0">
                <a:sym typeface="Montserrat ExtraBold"/>
              </a:rPr>
              <a:t>carcinoma escamoso infiltrante en comisura anterior de cuerdas vocales</a:t>
            </a:r>
            <a:r>
              <a:rPr lang="es-ES" dirty="0">
                <a:sym typeface="Montserrat ExtraBold"/>
              </a:rPr>
              <a:t>, que ha recidivado y extendido a espacio supraglótico, glotis e infraglotis.</a:t>
            </a:r>
          </a:p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TRATAMIENTO ADMINISTRADO</a:t>
            </a:r>
            <a:r>
              <a:rPr lang="es-ES" dirty="0">
                <a:sym typeface="Montserrat ExtraBold"/>
              </a:rPr>
              <a:t>: </a:t>
            </a:r>
            <a:r>
              <a:rPr lang="es-ES" dirty="0" err="1">
                <a:sym typeface="Montserrat ExtraBold"/>
              </a:rPr>
              <a:t>Incialmente</a:t>
            </a:r>
            <a:r>
              <a:rPr lang="es-ES" dirty="0">
                <a:sym typeface="Montserrat ExtraBold"/>
              </a:rPr>
              <a:t> se realizó una exéresis de la lesión. Al recidivar la misma con la extensión descrita, se realizó </a:t>
            </a:r>
            <a:r>
              <a:rPr lang="es-ES" dirty="0" err="1">
                <a:sym typeface="Montserrat ExtraBold"/>
              </a:rPr>
              <a:t>laringuectomía</a:t>
            </a:r>
            <a:r>
              <a:rPr lang="es-ES" dirty="0">
                <a:sym typeface="Montserrat ExtraBold"/>
              </a:rPr>
              <a:t> total y vaciamiento cervical.</a:t>
            </a: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4417116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251</TotalTime>
  <Words>376</Words>
  <Application>Microsoft Office PowerPoint</Application>
  <PresentationFormat>Presentación en pantalla (16:9)</PresentationFormat>
  <Paragraphs>53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Montserrat ExtraBold</vt:lpstr>
      <vt:lpstr>Arial</vt:lpstr>
      <vt:lpstr>Tw Cen MT</vt:lpstr>
      <vt:lpstr>Gota</vt:lpstr>
      <vt:lpstr>DIAGNÓSTICO POR LA 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1</dc:title>
  <cp:lastModifiedBy>Mauro Ferre</cp:lastModifiedBy>
  <cp:revision>32</cp:revision>
  <dcterms:modified xsi:type="dcterms:W3CDTF">2019-02-22T18:25:10Z</dcterms:modified>
</cp:coreProperties>
</file>