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98" r:id="rId1"/>
  </p:sldMasterIdLst>
  <p:notesMasterIdLst>
    <p:notesMasterId r:id="rId8"/>
  </p:notesMasterIdLst>
  <p:sldIdLst>
    <p:sldId id="256" r:id="rId2"/>
    <p:sldId id="283" r:id="rId3"/>
    <p:sldId id="287" r:id="rId4"/>
    <p:sldId id="286" r:id="rId5"/>
    <p:sldId id="288" r:id="rId6"/>
    <p:sldId id="285" r:id="rId7"/>
  </p:sldIdLst>
  <p:sldSz cx="9144000" cy="5143500" type="screen16x9"/>
  <p:notesSz cx="6858000" cy="9144000"/>
  <p:embeddedFontLst>
    <p:embeddedFont>
      <p:font typeface="Montserrat ExtraBold" panose="020B0604020202020204" charset="0"/>
      <p:bold r:id="rId9"/>
      <p:boldItalic r:id="rId10"/>
    </p:embeddedFont>
    <p:embeddedFont>
      <p:font typeface="Tw Cen MT" panose="020B0602020104020603" pitchFamily="34" charset="0"/>
      <p:regular r:id="rId11"/>
      <p:bold r:id="rId12"/>
      <p:italic r:id="rId13"/>
      <p:boldItalic r:id="rId1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527AC04-8E8C-44CB-B516-9DB769FB6E1E}">
  <a:tblStyle styleId="{3527AC04-8E8C-44CB-B516-9DB769FB6E1E}"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313259" y="975589"/>
            <a:ext cx="6517482" cy="1881910"/>
          </a:xfrm>
        </p:spPr>
        <p:txBody>
          <a:bodyPr anchor="b">
            <a:normAutofit/>
          </a:bodyPr>
          <a:lstStyle>
            <a:lvl1pPr algn="ctr">
              <a:defRPr sz="36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313259" y="2914651"/>
            <a:ext cx="6517482" cy="10286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393052314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46" y="3217030"/>
            <a:ext cx="7773324" cy="608708"/>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88558" y="523696"/>
            <a:ext cx="7366899" cy="2410602"/>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331" y="3831546"/>
            <a:ext cx="7773339" cy="511854"/>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370499507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7773339" cy="2570434"/>
          </a:xfrm>
        </p:spPr>
        <p:txBody>
          <a:bodyPr anchor="ctr"/>
          <a:lstStyle>
            <a:lvl1pPr algn="ctr">
              <a:defRPr sz="24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331" y="3153616"/>
            <a:ext cx="7773339" cy="1189785"/>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193135990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084659" y="457200"/>
            <a:ext cx="6977064" cy="2244678"/>
          </a:xfrm>
        </p:spPr>
        <p:txBody>
          <a:bodyPr anchor="ctr"/>
          <a:lstStyle>
            <a:lvl1pPr>
              <a:defRPr sz="24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290484" y="2707524"/>
            <a:ext cx="6564224" cy="446091"/>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4" name="Text Placeholder 3"/>
          <p:cNvSpPr>
            <a:spLocks noGrp="1"/>
          </p:cNvSpPr>
          <p:nvPr>
            <p:ph type="body" sz="half" idx="2"/>
          </p:nvPr>
        </p:nvSpPr>
        <p:spPr>
          <a:xfrm>
            <a:off x="685331" y="3279597"/>
            <a:ext cx="7773339" cy="106579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
        <p:nvSpPr>
          <p:cNvPr id="13" name="TextBox 12"/>
          <p:cNvSpPr txBox="1"/>
          <p:nvPr/>
        </p:nvSpPr>
        <p:spPr>
          <a:xfrm>
            <a:off x="751116" y="565625"/>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24518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397193576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1604041"/>
            <a:ext cx="7773339" cy="1883876"/>
          </a:xfrm>
        </p:spPr>
        <p:txBody>
          <a:bodyPr anchor="b"/>
          <a:lstStyle>
            <a:lvl1pPr algn="ctr">
              <a:defRPr sz="24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331" y="3496751"/>
            <a:ext cx="777333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279190019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Title 1"/>
          <p:cNvSpPr>
            <a:spLocks noGrp="1"/>
          </p:cNvSpPr>
          <p:nvPr>
            <p:ph type="title"/>
          </p:nvPr>
        </p:nvSpPr>
        <p:spPr>
          <a:xfrm>
            <a:off x="685331" y="457200"/>
            <a:ext cx="7773339" cy="1203821"/>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331" y="1775320"/>
            <a:ext cx="2474232"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8" name="Text Placeholder 3"/>
          <p:cNvSpPr>
            <a:spLocks noGrp="1"/>
          </p:cNvSpPr>
          <p:nvPr>
            <p:ph type="body" sz="half" idx="15"/>
          </p:nvPr>
        </p:nvSpPr>
        <p:spPr>
          <a:xfrm>
            <a:off x="685331" y="2207517"/>
            <a:ext cx="2474232"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Editar los estilos de texto del patrón</a:t>
            </a:r>
          </a:p>
        </p:txBody>
      </p:sp>
      <p:sp>
        <p:nvSpPr>
          <p:cNvPr id="9" name="Text Placeholder 4"/>
          <p:cNvSpPr>
            <a:spLocks noGrp="1"/>
          </p:cNvSpPr>
          <p:nvPr>
            <p:ph type="body" sz="quarter" idx="3"/>
          </p:nvPr>
        </p:nvSpPr>
        <p:spPr>
          <a:xfrm>
            <a:off x="3339292" y="1775320"/>
            <a:ext cx="2468641"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10" name="Text Placeholder 3"/>
          <p:cNvSpPr>
            <a:spLocks noGrp="1"/>
          </p:cNvSpPr>
          <p:nvPr>
            <p:ph type="body" sz="half" idx="16"/>
          </p:nvPr>
        </p:nvSpPr>
        <p:spPr>
          <a:xfrm>
            <a:off x="3331012" y="2207517"/>
            <a:ext cx="2477513"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Editar los estilos de texto del patrón</a:t>
            </a:r>
          </a:p>
        </p:txBody>
      </p:sp>
      <p:sp>
        <p:nvSpPr>
          <p:cNvPr id="11" name="Text Placeholder 4"/>
          <p:cNvSpPr>
            <a:spLocks noGrp="1"/>
          </p:cNvSpPr>
          <p:nvPr>
            <p:ph type="body" sz="quarter" idx="13"/>
          </p:nvPr>
        </p:nvSpPr>
        <p:spPr>
          <a:xfrm>
            <a:off x="5979974" y="1775320"/>
            <a:ext cx="2478696"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12" name="Text Placeholder 3"/>
          <p:cNvSpPr>
            <a:spLocks noGrp="1"/>
          </p:cNvSpPr>
          <p:nvPr>
            <p:ph type="body" sz="half" idx="17"/>
          </p:nvPr>
        </p:nvSpPr>
        <p:spPr>
          <a:xfrm>
            <a:off x="5979974" y="2207517"/>
            <a:ext cx="2478696"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Editar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smtClean="0"/>
              <a:t>2/22/2019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6293992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 name="Title 1"/>
          <p:cNvSpPr>
            <a:spLocks noGrp="1"/>
          </p:cNvSpPr>
          <p:nvPr>
            <p:ph type="title"/>
          </p:nvPr>
        </p:nvSpPr>
        <p:spPr>
          <a:xfrm>
            <a:off x="685331" y="458079"/>
            <a:ext cx="7773339" cy="1202942"/>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685331" y="3153615"/>
            <a:ext cx="2472307"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20" name="Picture Placeholder 2"/>
          <p:cNvSpPr>
            <a:spLocks noGrp="1" noChangeAspect="1"/>
          </p:cNvSpPr>
          <p:nvPr>
            <p:ph type="pic" idx="15"/>
          </p:nvPr>
        </p:nvSpPr>
        <p:spPr>
          <a:xfrm>
            <a:off x="685331" y="1775320"/>
            <a:ext cx="2472307" cy="1143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85331" y="3585811"/>
            <a:ext cx="2472307"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Editar los estilos de texto del patrón</a:t>
            </a:r>
          </a:p>
        </p:txBody>
      </p:sp>
      <p:sp>
        <p:nvSpPr>
          <p:cNvPr id="22" name="Text Placeholder 4"/>
          <p:cNvSpPr>
            <a:spLocks noGrp="1"/>
          </p:cNvSpPr>
          <p:nvPr>
            <p:ph type="body" sz="quarter" idx="3"/>
          </p:nvPr>
        </p:nvSpPr>
        <p:spPr>
          <a:xfrm>
            <a:off x="3332069" y="3153615"/>
            <a:ext cx="247637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23" name="Picture Placeholder 2"/>
          <p:cNvSpPr>
            <a:spLocks noGrp="1" noChangeAspect="1"/>
          </p:cNvSpPr>
          <p:nvPr>
            <p:ph type="pic" idx="21"/>
          </p:nvPr>
        </p:nvSpPr>
        <p:spPr>
          <a:xfrm>
            <a:off x="3331011" y="1775320"/>
            <a:ext cx="2477514" cy="1143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3331011" y="3585811"/>
            <a:ext cx="2477514"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Editar los estilos de texto del patrón</a:t>
            </a:r>
          </a:p>
        </p:txBody>
      </p:sp>
      <p:sp>
        <p:nvSpPr>
          <p:cNvPr id="25" name="Text Placeholder 4"/>
          <p:cNvSpPr>
            <a:spLocks noGrp="1"/>
          </p:cNvSpPr>
          <p:nvPr>
            <p:ph type="body" sz="quarter" idx="13"/>
          </p:nvPr>
        </p:nvSpPr>
        <p:spPr>
          <a:xfrm>
            <a:off x="5979974" y="3153615"/>
            <a:ext cx="247551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26" name="Picture Placeholder 2"/>
          <p:cNvSpPr>
            <a:spLocks noGrp="1" noChangeAspect="1"/>
          </p:cNvSpPr>
          <p:nvPr>
            <p:ph type="pic" idx="22"/>
          </p:nvPr>
        </p:nvSpPr>
        <p:spPr>
          <a:xfrm>
            <a:off x="5979974" y="1775320"/>
            <a:ext cx="2478696" cy="1143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5979880" y="3585809"/>
            <a:ext cx="2478790" cy="75759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Editar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smtClean="0"/>
              <a:t>2/22/2019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178481640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685331" y="1775320"/>
            <a:ext cx="7773339" cy="2568080"/>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298587694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Vertical Title 1"/>
          <p:cNvSpPr>
            <a:spLocks noGrp="1"/>
          </p:cNvSpPr>
          <p:nvPr>
            <p:ph type="title" orient="vert"/>
          </p:nvPr>
        </p:nvSpPr>
        <p:spPr>
          <a:xfrm>
            <a:off x="6543675" y="457201"/>
            <a:ext cx="1914995" cy="3886199"/>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685331" y="457201"/>
            <a:ext cx="5744043" cy="3886199"/>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1950917325"/>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2302050" y="1223200"/>
            <a:ext cx="4539900" cy="2697000"/>
          </a:xfrm>
          <a:prstGeom prst="rect">
            <a:avLst/>
          </a:prstGeom>
        </p:spPr>
        <p:txBody>
          <a:bodyPr spcFirstLastPara="1" wrap="square" lIns="0" tIns="0" rIns="0" bIns="0"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979623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247328757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621423"/>
            <a:ext cx="7763814" cy="2052614"/>
          </a:xfrm>
        </p:spPr>
        <p:txBody>
          <a:bodyPr anchor="b">
            <a:normAutofit/>
          </a:bodyPr>
          <a:lstStyle>
            <a:lvl1pPr>
              <a:defRPr sz="3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331" y="2743093"/>
            <a:ext cx="7763814" cy="1026137"/>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21906728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330" y="1775320"/>
            <a:ext cx="3829520" cy="256808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4629150" y="1775320"/>
            <a:ext cx="3829050" cy="256808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360105724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59746" y="1778263"/>
            <a:ext cx="3655106"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12" name="Content Placeholder 3"/>
          <p:cNvSpPr>
            <a:spLocks noGrp="1"/>
          </p:cNvSpPr>
          <p:nvPr>
            <p:ph sz="quarter" idx="13"/>
          </p:nvPr>
        </p:nvSpPr>
        <p:spPr>
          <a:xfrm>
            <a:off x="685331" y="2288260"/>
            <a:ext cx="3829520" cy="205514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797317" y="1778263"/>
            <a:ext cx="3661353"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13" name="Content Placeholder 5"/>
          <p:cNvSpPr>
            <a:spLocks noGrp="1"/>
          </p:cNvSpPr>
          <p:nvPr>
            <p:ph sz="quarter" idx="14"/>
          </p:nvPr>
        </p:nvSpPr>
        <p:spPr>
          <a:xfrm>
            <a:off x="4629150" y="2288260"/>
            <a:ext cx="3829051" cy="205514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16998896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415721864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2/22/2019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355198728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2951766" cy="1517439"/>
          </a:xfrm>
        </p:spPr>
        <p:txBody>
          <a:bodyPr anchor="b"/>
          <a:lstStyle>
            <a:lvl1pPr algn="ctr">
              <a:defRPr sz="24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3808547" y="457201"/>
            <a:ext cx="4650122" cy="3886199"/>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85331" y="1974639"/>
            <a:ext cx="2951767" cy="2368761"/>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396045394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4451227" cy="1517441"/>
          </a:xfrm>
        </p:spPr>
        <p:txBody>
          <a:bodyPr anchor="b"/>
          <a:lstStyle>
            <a:lvl1pPr algn="ct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568602" y="457201"/>
            <a:ext cx="2441519" cy="38862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346" y="1974639"/>
            <a:ext cx="4451212" cy="2368760"/>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321802109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4000">
              <a:schemeClr val="bg2">
                <a:tint val="84000"/>
                <a:shade val="100000"/>
                <a:hueMod val="92000"/>
                <a:satMod val="180000"/>
                <a:lumMod val="114000"/>
              </a:schemeClr>
            </a:gs>
            <a:gs pos="0">
              <a:schemeClr val="bg2">
                <a:shade val="92000"/>
                <a:satMod val="170000"/>
                <a:lumMod val="96000"/>
              </a:schemeClr>
            </a:gs>
          </a:gsLst>
          <a:lin ang="5400000" scaled="0"/>
          <a:tileRect/>
        </a:gra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1" y="0"/>
            <a:ext cx="9144002"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463888"/>
            <a:ext cx="7773338" cy="119713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331" y="1775320"/>
            <a:ext cx="7773339" cy="2568080"/>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5759053" y="4412457"/>
            <a:ext cx="2057400" cy="273844"/>
          </a:xfrm>
          <a:prstGeom prst="rect">
            <a:avLst/>
          </a:prstGeom>
        </p:spPr>
        <p:txBody>
          <a:bodyPr vert="horz" lIns="91440" tIns="45720" rIns="91440" bIns="45720" rtlCol="0" anchor="ctr"/>
          <a:lstStyle>
            <a:lvl1pPr algn="r">
              <a:defRPr sz="750">
                <a:solidFill>
                  <a:schemeClr val="tx1"/>
                </a:solidFill>
              </a:defRPr>
            </a:lvl1pPr>
          </a:lstStyle>
          <a:p>
            <a:fld id="{48A87A34-81AB-432B-8DAE-1953F412C126}" type="datetimeFigureOut">
              <a:rPr lang="en-US" smtClean="0"/>
              <a:pPr/>
              <a:t>2/22/2019</a:t>
            </a:fld>
            <a:endParaRPr lang="en-US" dirty="0"/>
          </a:p>
        </p:txBody>
      </p:sp>
      <p:sp>
        <p:nvSpPr>
          <p:cNvPr id="5" name="Footer Placeholder 4"/>
          <p:cNvSpPr>
            <a:spLocks noGrp="1"/>
          </p:cNvSpPr>
          <p:nvPr>
            <p:ph type="ftr" sz="quarter" idx="3"/>
          </p:nvPr>
        </p:nvSpPr>
        <p:spPr>
          <a:xfrm>
            <a:off x="685331" y="4412457"/>
            <a:ext cx="5004665" cy="273844"/>
          </a:xfrm>
          <a:prstGeom prst="rect">
            <a:avLst/>
          </a:prstGeom>
        </p:spPr>
        <p:txBody>
          <a:bodyPr vert="horz" lIns="91440" tIns="45720" rIns="91440" bIns="45720" rtlCol="0" anchor="ctr"/>
          <a:lstStyle>
            <a:lvl1pPr algn="l">
              <a:defRPr sz="75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4412457"/>
            <a:ext cx="573161" cy="273844"/>
          </a:xfrm>
          <a:prstGeom prst="rect">
            <a:avLst/>
          </a:prstGeom>
        </p:spPr>
        <p:txBody>
          <a:bodyPr vert="horz" lIns="91440" tIns="45720" rIns="91440" bIns="45720" rtlCol="0" anchor="ctr"/>
          <a:lstStyle>
            <a:lvl1pPr algn="r">
              <a:defRPr sz="750">
                <a:solidFill>
                  <a:schemeClr val="tx1"/>
                </a:solidFill>
              </a:defRPr>
            </a:lvl1p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267277108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Lst>
  <p:transition>
    <p:fade thruBlk="1"/>
  </p:transition>
  <p:hf hdr="0" ftr="0" dt="0"/>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1469027" y="435934"/>
            <a:ext cx="5879804" cy="2708088"/>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s-ES" sz="5400" dirty="0"/>
              <a:t>DIAGNÓSTICO POR LA IMAGEN</a:t>
            </a:r>
            <a:endParaRPr sz="2800" dirty="0"/>
          </a:p>
        </p:txBody>
      </p:sp>
      <p:pic>
        <p:nvPicPr>
          <p:cNvPr id="3" name="Imagen 2">
            <a:extLst>
              <a:ext uri="{FF2B5EF4-FFF2-40B4-BE49-F238E27FC236}">
                <a16:creationId xmlns:a16="http://schemas.microsoft.com/office/drawing/2014/main" id="{7ECD62C2-3869-4DF2-9774-10D228B2FF29}"/>
              </a:ext>
            </a:extLst>
          </p:cNvPr>
          <p:cNvPicPr>
            <a:picLocks noChangeAspect="1"/>
          </p:cNvPicPr>
          <p:nvPr/>
        </p:nvPicPr>
        <p:blipFill>
          <a:blip r:embed="rId3"/>
          <a:stretch>
            <a:fillRect/>
          </a:stretch>
        </p:blipFill>
        <p:spPr>
          <a:xfrm>
            <a:off x="0" y="3428326"/>
            <a:ext cx="1469027" cy="1715174"/>
          </a:xfrm>
          <a:prstGeom prst="rect">
            <a:avLst/>
          </a:prstGeom>
        </p:spPr>
      </p:pic>
      <p:sp>
        <p:nvSpPr>
          <p:cNvPr id="4" name="CuadroTexto 3">
            <a:extLst>
              <a:ext uri="{FF2B5EF4-FFF2-40B4-BE49-F238E27FC236}">
                <a16:creationId xmlns:a16="http://schemas.microsoft.com/office/drawing/2014/main" id="{3E57BC26-9DD6-454A-9E6D-A1C4FD7F673E}"/>
              </a:ext>
            </a:extLst>
          </p:cNvPr>
          <p:cNvSpPr txBox="1"/>
          <p:nvPr/>
        </p:nvSpPr>
        <p:spPr>
          <a:xfrm>
            <a:off x="3386469" y="3112175"/>
            <a:ext cx="5879803" cy="2031325"/>
          </a:xfrm>
          <a:prstGeom prst="rect">
            <a:avLst/>
          </a:prstGeom>
          <a:noFill/>
        </p:spPr>
        <p:txBody>
          <a:bodyPr wrap="square" rtlCol="0">
            <a:spAutoFit/>
          </a:bodyPr>
          <a:lstStyle/>
          <a:p>
            <a:pPr algn="ctr"/>
            <a:r>
              <a:rPr lang="es-ES" dirty="0">
                <a:solidFill>
                  <a:schemeClr val="tx1"/>
                </a:solidFill>
                <a:latin typeface="Montserrat ExtraBold"/>
                <a:sym typeface="Montserrat ExtraBold"/>
              </a:rPr>
              <a:t>Mauro Ferre Sanfrancisco, </a:t>
            </a:r>
            <a:r>
              <a:rPr lang="es-ES" dirty="0" err="1">
                <a:solidFill>
                  <a:schemeClr val="tx1"/>
                </a:solidFill>
                <a:latin typeface="Montserrat ExtraBold"/>
                <a:sym typeface="Montserrat ExtraBold"/>
              </a:rPr>
              <a:t>N.exp</a:t>
            </a:r>
            <a:r>
              <a:rPr lang="es-ES" dirty="0">
                <a:solidFill>
                  <a:schemeClr val="tx1"/>
                </a:solidFill>
                <a:latin typeface="Montserrat ExtraBold"/>
                <a:sym typeface="Montserrat ExtraBold"/>
              </a:rPr>
              <a:t>.: 1832</a:t>
            </a:r>
          </a:p>
          <a:p>
            <a:pPr algn="ctr"/>
            <a:r>
              <a:rPr lang="es-ES" dirty="0">
                <a:solidFill>
                  <a:schemeClr val="tx1"/>
                </a:solidFill>
                <a:latin typeface="Montserrat ExtraBold"/>
                <a:sym typeface="Montserrat ExtraBold"/>
              </a:rPr>
              <a:t>Talleres Integrados III</a:t>
            </a:r>
          </a:p>
          <a:p>
            <a:pPr algn="ctr"/>
            <a:r>
              <a:rPr lang="es-ES" dirty="0">
                <a:solidFill>
                  <a:schemeClr val="tx1"/>
                </a:solidFill>
                <a:latin typeface="Montserrat ExtraBold"/>
                <a:sym typeface="Montserrat ExtraBold"/>
              </a:rPr>
              <a:t>Apro</a:t>
            </a:r>
            <a:r>
              <a:rPr lang="es-ES" dirty="0">
                <a:latin typeface="Montserrat ExtraBold"/>
                <a:sym typeface="Montserrat ExtraBold"/>
              </a:rPr>
              <a:t>bado por Dr. Juan Carlos Martínez </a:t>
            </a:r>
            <a:r>
              <a:rPr lang="es-ES" dirty="0" err="1">
                <a:latin typeface="Montserrat ExtraBold"/>
                <a:sym typeface="Montserrat ExtraBold"/>
              </a:rPr>
              <a:t>Escoriza</a:t>
            </a:r>
            <a:r>
              <a:rPr lang="es-ES" dirty="0">
                <a:latin typeface="Montserrat ExtraBold"/>
                <a:sym typeface="Montserrat ExtraBold"/>
              </a:rPr>
              <a:t>. </a:t>
            </a:r>
            <a:endParaRPr lang="es-ES" dirty="0">
              <a:solidFill>
                <a:schemeClr val="tx1"/>
              </a:solidFill>
              <a:latin typeface="Montserrat ExtraBold"/>
              <a:sym typeface="Montserrat ExtraBold"/>
            </a:endParaRPr>
          </a:p>
          <a:p>
            <a:pPr algn="ctr"/>
            <a:r>
              <a:rPr lang="es-ES" dirty="0">
                <a:solidFill>
                  <a:schemeClr val="tx1"/>
                </a:solidFill>
                <a:latin typeface="Montserrat ExtraBold"/>
                <a:sym typeface="Montserrat ExtraBold"/>
              </a:rPr>
              <a:t>4º Grado en Medicina </a:t>
            </a:r>
          </a:p>
          <a:p>
            <a:pPr algn="ctr"/>
            <a:r>
              <a:rPr lang="es-ES" dirty="0">
                <a:solidFill>
                  <a:schemeClr val="tx1"/>
                </a:solidFill>
                <a:latin typeface="Montserrat ExtraBold"/>
                <a:sym typeface="Montserrat ExtraBold"/>
              </a:rPr>
              <a:t>Universidad Miguel Hernández</a:t>
            </a:r>
          </a:p>
          <a:p>
            <a:pPr algn="ctr"/>
            <a:r>
              <a:rPr lang="es-ES" dirty="0">
                <a:latin typeface="Montserrat ExtraBold"/>
                <a:sym typeface="Montserrat ExtraBold"/>
              </a:rPr>
              <a:t>Hospital General Universitario de Alicante</a:t>
            </a:r>
            <a:endParaRPr lang="es-ES" dirty="0">
              <a:solidFill>
                <a:schemeClr val="tx1"/>
              </a:solidFill>
              <a:latin typeface="Montserrat ExtraBold"/>
              <a:sym typeface="Montserrat Extra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319856F7-FECB-45EF-9321-E5AC624E840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2</a:t>
            </a:fld>
            <a:endParaRPr lang="es-ES"/>
          </a:p>
        </p:txBody>
      </p:sp>
      <p:sp>
        <p:nvSpPr>
          <p:cNvPr id="3" name="Rectángulo 2">
            <a:extLst>
              <a:ext uri="{FF2B5EF4-FFF2-40B4-BE49-F238E27FC236}">
                <a16:creationId xmlns:a16="http://schemas.microsoft.com/office/drawing/2014/main" id="{DD9CBE56-9762-458E-9028-1540DEF4DB72}"/>
              </a:ext>
            </a:extLst>
          </p:cNvPr>
          <p:cNvSpPr/>
          <p:nvPr/>
        </p:nvSpPr>
        <p:spPr>
          <a:xfrm>
            <a:off x="978195" y="594462"/>
            <a:ext cx="7846827" cy="4247317"/>
          </a:xfrm>
          <a:prstGeom prst="rect">
            <a:avLst/>
          </a:prstGeom>
        </p:spPr>
        <p:txBody>
          <a:bodyPr wrap="square">
            <a:spAutoFit/>
          </a:bodyPr>
          <a:lstStyle/>
          <a:p>
            <a:r>
              <a:rPr lang="es-ES" b="1" dirty="0">
                <a:sym typeface="Montserrat ExtraBold"/>
              </a:rPr>
              <a:t>MC</a:t>
            </a:r>
            <a:r>
              <a:rPr lang="es-ES" dirty="0">
                <a:sym typeface="Montserrat ExtraBold"/>
              </a:rPr>
              <a:t>: Mujer de 44 años remitida desde consulta que presenta estreñimiento y </a:t>
            </a:r>
            <a:r>
              <a:rPr lang="es-ES" dirty="0" err="1">
                <a:sym typeface="Montserrat ExtraBold"/>
              </a:rPr>
              <a:t>disquecia</a:t>
            </a:r>
            <a:r>
              <a:rPr lang="es-ES" dirty="0">
                <a:sym typeface="Montserrat ExtraBold"/>
              </a:rPr>
              <a:t>.</a:t>
            </a:r>
          </a:p>
          <a:p>
            <a:endParaRPr lang="es-ES" dirty="0">
              <a:sym typeface="Montserrat ExtraBold"/>
            </a:endParaRPr>
          </a:p>
          <a:p>
            <a:r>
              <a:rPr lang="es-ES" b="1" dirty="0">
                <a:sym typeface="Montserrat ExtraBold"/>
              </a:rPr>
              <a:t>ANAMNESIS</a:t>
            </a:r>
            <a:r>
              <a:rPr lang="es-ES" dirty="0">
                <a:sym typeface="Montserrat ExtraBold"/>
              </a:rPr>
              <a:t>: No RAM, fumadora 10 </a:t>
            </a:r>
            <a:r>
              <a:rPr lang="es-ES" dirty="0" err="1">
                <a:sym typeface="Montserrat ExtraBold"/>
              </a:rPr>
              <a:t>cig</a:t>
            </a:r>
            <a:r>
              <a:rPr lang="es-ES" dirty="0">
                <a:sym typeface="Montserrat ExtraBold"/>
              </a:rPr>
              <a:t>/</a:t>
            </a:r>
            <a:r>
              <a:rPr lang="es-ES" dirty="0" err="1">
                <a:sym typeface="Montserrat ExtraBold"/>
              </a:rPr>
              <a:t>dia</a:t>
            </a:r>
            <a:r>
              <a:rPr lang="es-ES" dirty="0">
                <a:sym typeface="Montserrat ExtraBold"/>
              </a:rPr>
              <a:t>.</a:t>
            </a:r>
          </a:p>
          <a:p>
            <a:r>
              <a:rPr lang="es-ES" dirty="0" err="1">
                <a:sym typeface="Montserrat ExtraBold"/>
              </a:rPr>
              <a:t>Ant.médicos</a:t>
            </a:r>
            <a:r>
              <a:rPr lang="es-ES" dirty="0">
                <a:sym typeface="Montserrat ExtraBold"/>
              </a:rPr>
              <a:t>: vértigo</a:t>
            </a:r>
          </a:p>
          <a:p>
            <a:r>
              <a:rPr lang="es-ES" dirty="0">
                <a:sym typeface="Montserrat ExtraBold"/>
              </a:rPr>
              <a:t>antecedente quirúrgico de legrado obstétrico, 2 cesáreas sin complicaciones. </a:t>
            </a:r>
          </a:p>
          <a:p>
            <a:r>
              <a:rPr lang="es-ES" dirty="0">
                <a:sym typeface="Montserrat ExtraBold"/>
              </a:rPr>
              <a:t>AGO: FO: 3-1-2. FUR: 42 años , menarquia:12 a. FM: 4-5/28-30 días</a:t>
            </a:r>
          </a:p>
          <a:p>
            <a:r>
              <a:rPr lang="es-ES" dirty="0">
                <a:sym typeface="Montserrat ExtraBold"/>
              </a:rPr>
              <a:t>No anemia, no HUA, no dismenorrea, no polaquiuria ni nicturia ni disuria.</a:t>
            </a:r>
          </a:p>
          <a:p>
            <a:r>
              <a:rPr lang="es-ES" dirty="0">
                <a:sym typeface="Montserrat ExtraBold"/>
              </a:rPr>
              <a:t>No dolor, no síntomas compresión venosa</a:t>
            </a:r>
          </a:p>
          <a:p>
            <a:r>
              <a:rPr lang="es-ES" dirty="0">
                <a:sym typeface="Montserrat ExtraBold"/>
              </a:rPr>
              <a:t>En </a:t>
            </a:r>
            <a:r>
              <a:rPr lang="es-ES" dirty="0" err="1">
                <a:sym typeface="Montserrat ExtraBold"/>
              </a:rPr>
              <a:t>tto</a:t>
            </a:r>
            <a:r>
              <a:rPr lang="es-ES" dirty="0">
                <a:sym typeface="Montserrat ExtraBold"/>
              </a:rPr>
              <a:t> con acetato de medroxiprogesterona.</a:t>
            </a:r>
          </a:p>
          <a:p>
            <a:endParaRPr lang="es-ES" dirty="0">
              <a:sym typeface="Montserrat ExtraBold"/>
            </a:endParaRPr>
          </a:p>
          <a:p>
            <a:r>
              <a:rPr lang="es-ES" b="1" dirty="0">
                <a:sym typeface="Montserrat ExtraBold"/>
              </a:rPr>
              <a:t>EXPLORACIÓN FÍSICA</a:t>
            </a:r>
            <a:r>
              <a:rPr lang="es-ES" dirty="0">
                <a:sym typeface="Montserrat ExtraBold"/>
              </a:rPr>
              <a:t>: BEG, </a:t>
            </a:r>
            <a:r>
              <a:rPr lang="es-ES" dirty="0" err="1">
                <a:sym typeface="Montserrat ExtraBold"/>
              </a:rPr>
              <a:t>nc</a:t>
            </a:r>
            <a:r>
              <a:rPr lang="es-ES" dirty="0">
                <a:sym typeface="Montserrat ExtraBold"/>
              </a:rPr>
              <a:t>, </a:t>
            </a:r>
            <a:r>
              <a:rPr lang="es-ES" dirty="0" err="1">
                <a:sym typeface="Montserrat ExtraBold"/>
              </a:rPr>
              <a:t>nh</a:t>
            </a:r>
            <a:r>
              <a:rPr lang="es-ES" dirty="0">
                <a:sym typeface="Montserrat ExtraBold"/>
              </a:rPr>
              <a:t>. </a:t>
            </a:r>
          </a:p>
          <a:p>
            <a:r>
              <a:rPr lang="es-ES" dirty="0">
                <a:sym typeface="Montserrat ExtraBold"/>
              </a:rPr>
              <a:t>Inspección genitales externos normales</a:t>
            </a:r>
          </a:p>
          <a:p>
            <a:r>
              <a:rPr lang="es-ES" dirty="0" err="1">
                <a:sym typeface="Montserrat ExtraBold"/>
              </a:rPr>
              <a:t>E.espéculo</a:t>
            </a:r>
            <a:r>
              <a:rPr lang="es-ES" dirty="0">
                <a:sym typeface="Montserrat ExtraBold"/>
              </a:rPr>
              <a:t>: cérvix puntiforme bien </a:t>
            </a:r>
            <a:r>
              <a:rPr lang="es-ES" dirty="0" err="1">
                <a:sym typeface="Montserrat ExtraBold"/>
              </a:rPr>
              <a:t>epitelializado</a:t>
            </a:r>
            <a:r>
              <a:rPr lang="es-ES" dirty="0">
                <a:sym typeface="Montserrat ExtraBold"/>
              </a:rPr>
              <a:t>.</a:t>
            </a:r>
          </a:p>
          <a:p>
            <a:r>
              <a:rPr lang="es-ES" dirty="0">
                <a:sym typeface="Montserrat ExtraBold"/>
              </a:rPr>
              <a:t>TBM: útero normal y móvil, se palpa masa elástica en fondo de saco de  Douglas.</a:t>
            </a:r>
          </a:p>
        </p:txBody>
      </p:sp>
      <p:sp>
        <p:nvSpPr>
          <p:cNvPr id="9" name="CuadroTexto 8">
            <a:extLst>
              <a:ext uri="{FF2B5EF4-FFF2-40B4-BE49-F238E27FC236}">
                <a16:creationId xmlns:a16="http://schemas.microsoft.com/office/drawing/2014/main" id="{F024A2BE-B8D3-4AFA-8E4F-B49A37036A96}"/>
              </a:ext>
            </a:extLst>
          </p:cNvPr>
          <p:cNvSpPr txBox="1"/>
          <p:nvPr/>
        </p:nvSpPr>
        <p:spPr>
          <a:xfrm>
            <a:off x="2998382" y="132797"/>
            <a:ext cx="3646967" cy="461665"/>
          </a:xfrm>
          <a:prstGeom prst="rect">
            <a:avLst/>
          </a:prstGeom>
          <a:noFill/>
        </p:spPr>
        <p:txBody>
          <a:bodyPr wrap="square" rtlCol="0">
            <a:spAutoFit/>
          </a:bodyPr>
          <a:lstStyle/>
          <a:p>
            <a:r>
              <a:rPr lang="es-ES" sz="2400" b="1" dirty="0"/>
              <a:t>RESUMEN DEL CASO</a:t>
            </a:r>
          </a:p>
        </p:txBody>
      </p:sp>
    </p:spTree>
    <p:extLst>
      <p:ext uri="{BB962C8B-B14F-4D97-AF65-F5344CB8AC3E}">
        <p14:creationId xmlns:p14="http://schemas.microsoft.com/office/powerpoint/2010/main" val="925279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319856F7-FECB-45EF-9321-E5AC624E840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3</a:t>
            </a:fld>
            <a:endParaRPr lang="es-ES"/>
          </a:p>
        </p:txBody>
      </p:sp>
      <p:sp>
        <p:nvSpPr>
          <p:cNvPr id="6" name="CuadroTexto 5">
            <a:extLst>
              <a:ext uri="{FF2B5EF4-FFF2-40B4-BE49-F238E27FC236}">
                <a16:creationId xmlns:a16="http://schemas.microsoft.com/office/drawing/2014/main" id="{A6125379-5B96-4845-9140-00F6255E49B4}"/>
              </a:ext>
            </a:extLst>
          </p:cNvPr>
          <p:cNvSpPr txBox="1"/>
          <p:nvPr/>
        </p:nvSpPr>
        <p:spPr>
          <a:xfrm>
            <a:off x="3343939" y="459047"/>
            <a:ext cx="3009014" cy="461665"/>
          </a:xfrm>
          <a:prstGeom prst="rect">
            <a:avLst/>
          </a:prstGeom>
          <a:noFill/>
        </p:spPr>
        <p:txBody>
          <a:bodyPr wrap="square" rtlCol="0">
            <a:spAutoFit/>
          </a:bodyPr>
          <a:lstStyle/>
          <a:p>
            <a:r>
              <a:rPr lang="es-ES" sz="2400" b="1" dirty="0"/>
              <a:t>RESUMEN DEL CASO</a:t>
            </a:r>
          </a:p>
        </p:txBody>
      </p:sp>
      <p:sp>
        <p:nvSpPr>
          <p:cNvPr id="5" name="Rectángulo 4">
            <a:extLst>
              <a:ext uri="{FF2B5EF4-FFF2-40B4-BE49-F238E27FC236}">
                <a16:creationId xmlns:a16="http://schemas.microsoft.com/office/drawing/2014/main" id="{82D8F951-097E-4002-9551-D76021E54FBC}"/>
              </a:ext>
            </a:extLst>
          </p:cNvPr>
          <p:cNvSpPr/>
          <p:nvPr/>
        </p:nvSpPr>
        <p:spPr>
          <a:xfrm>
            <a:off x="925033" y="1487597"/>
            <a:ext cx="7846827" cy="1200329"/>
          </a:xfrm>
          <a:prstGeom prst="rect">
            <a:avLst/>
          </a:prstGeom>
        </p:spPr>
        <p:txBody>
          <a:bodyPr wrap="square">
            <a:spAutoFit/>
          </a:bodyPr>
          <a:lstStyle/>
          <a:p>
            <a:r>
              <a:rPr lang="es-ES" b="1" dirty="0">
                <a:sym typeface="Montserrat ExtraBold"/>
              </a:rPr>
              <a:t>PRUEBAS COMPLEMENTARIAS</a:t>
            </a:r>
            <a:r>
              <a:rPr lang="es-ES" dirty="0">
                <a:sym typeface="Montserrat ExtraBold"/>
              </a:rPr>
              <a:t>:</a:t>
            </a:r>
          </a:p>
          <a:p>
            <a:r>
              <a:rPr lang="es-ES" dirty="0">
                <a:sym typeface="Montserrat ExtraBold"/>
              </a:rPr>
              <a:t>Eco transvaginal: se observa masa </a:t>
            </a:r>
            <a:r>
              <a:rPr lang="es-ES" dirty="0" err="1">
                <a:sym typeface="Montserrat ExtraBold"/>
              </a:rPr>
              <a:t>retrouterina</a:t>
            </a:r>
            <a:r>
              <a:rPr lang="es-ES" dirty="0">
                <a:sym typeface="Montserrat ExtraBold"/>
              </a:rPr>
              <a:t> que deforma el útero, de 65x55x45mm.</a:t>
            </a:r>
          </a:p>
          <a:p>
            <a:r>
              <a:rPr lang="es-ES" dirty="0">
                <a:sym typeface="Montserrat ExtraBold"/>
              </a:rPr>
              <a:t>RMN pelvis</a:t>
            </a:r>
          </a:p>
        </p:txBody>
      </p:sp>
    </p:spTree>
    <p:extLst>
      <p:ext uri="{BB962C8B-B14F-4D97-AF65-F5344CB8AC3E}">
        <p14:creationId xmlns:p14="http://schemas.microsoft.com/office/powerpoint/2010/main" val="298200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319856F7-FECB-45EF-9321-E5AC624E840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4</a:t>
            </a:fld>
            <a:endParaRPr lang="es-ES"/>
          </a:p>
        </p:txBody>
      </p:sp>
      <p:pic>
        <p:nvPicPr>
          <p:cNvPr id="4" name="Imagen 3">
            <a:extLst>
              <a:ext uri="{FF2B5EF4-FFF2-40B4-BE49-F238E27FC236}">
                <a16:creationId xmlns:a16="http://schemas.microsoft.com/office/drawing/2014/main" id="{729AAAFC-9F51-465D-AAE2-8A7587EC08D6}"/>
              </a:ext>
            </a:extLst>
          </p:cNvPr>
          <p:cNvPicPr>
            <a:picLocks noChangeAspect="1"/>
          </p:cNvPicPr>
          <p:nvPr/>
        </p:nvPicPr>
        <p:blipFill rotWithShape="1">
          <a:blip r:embed="rId2"/>
          <a:srcRect l="25125" t="4616" r="18236" b="25581"/>
          <a:stretch/>
        </p:blipFill>
        <p:spPr>
          <a:xfrm rot="5400000">
            <a:off x="863004" y="1145225"/>
            <a:ext cx="3750540" cy="3570848"/>
          </a:xfrm>
          <a:prstGeom prst="rect">
            <a:avLst/>
          </a:prstGeom>
        </p:spPr>
      </p:pic>
      <p:pic>
        <p:nvPicPr>
          <p:cNvPr id="5" name="Imagen 4">
            <a:extLst>
              <a:ext uri="{FF2B5EF4-FFF2-40B4-BE49-F238E27FC236}">
                <a16:creationId xmlns:a16="http://schemas.microsoft.com/office/drawing/2014/main" id="{8FBB8BE1-DFEB-45B7-804F-3797C7711D1A}"/>
              </a:ext>
            </a:extLst>
          </p:cNvPr>
          <p:cNvPicPr>
            <a:picLocks noChangeAspect="1"/>
          </p:cNvPicPr>
          <p:nvPr/>
        </p:nvPicPr>
        <p:blipFill rotWithShape="1">
          <a:blip r:embed="rId3"/>
          <a:srcRect l="28322" t="3736" r="14625" b="21844"/>
          <a:stretch/>
        </p:blipFill>
        <p:spPr>
          <a:xfrm rot="5400000">
            <a:off x="4751177" y="1129922"/>
            <a:ext cx="3684087" cy="3604001"/>
          </a:xfrm>
          <a:prstGeom prst="rect">
            <a:avLst/>
          </a:prstGeom>
        </p:spPr>
      </p:pic>
      <p:sp>
        <p:nvSpPr>
          <p:cNvPr id="6" name="CuadroTexto 5">
            <a:extLst>
              <a:ext uri="{FF2B5EF4-FFF2-40B4-BE49-F238E27FC236}">
                <a16:creationId xmlns:a16="http://schemas.microsoft.com/office/drawing/2014/main" id="{2C872FD5-2C7D-46EA-AD94-E2DAD9CF7D13}"/>
              </a:ext>
            </a:extLst>
          </p:cNvPr>
          <p:cNvSpPr txBox="1"/>
          <p:nvPr/>
        </p:nvSpPr>
        <p:spPr>
          <a:xfrm>
            <a:off x="3561907" y="225130"/>
            <a:ext cx="2275367" cy="461665"/>
          </a:xfrm>
          <a:prstGeom prst="rect">
            <a:avLst/>
          </a:prstGeom>
          <a:noFill/>
        </p:spPr>
        <p:txBody>
          <a:bodyPr wrap="square" rtlCol="0">
            <a:spAutoFit/>
          </a:bodyPr>
          <a:lstStyle/>
          <a:p>
            <a:r>
              <a:rPr lang="es-ES" sz="2400" b="1" dirty="0"/>
              <a:t>RMN PELVIS</a:t>
            </a:r>
          </a:p>
        </p:txBody>
      </p:sp>
    </p:spTree>
    <p:extLst>
      <p:ext uri="{BB962C8B-B14F-4D97-AF65-F5344CB8AC3E}">
        <p14:creationId xmlns:p14="http://schemas.microsoft.com/office/powerpoint/2010/main" val="736624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319856F7-FECB-45EF-9321-E5AC624E840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5</a:t>
            </a:fld>
            <a:endParaRPr lang="es-ES"/>
          </a:p>
        </p:txBody>
      </p:sp>
      <p:sp>
        <p:nvSpPr>
          <p:cNvPr id="6" name="CuadroTexto 5">
            <a:extLst>
              <a:ext uri="{FF2B5EF4-FFF2-40B4-BE49-F238E27FC236}">
                <a16:creationId xmlns:a16="http://schemas.microsoft.com/office/drawing/2014/main" id="{A6125379-5B96-4845-9140-00F6255E49B4}"/>
              </a:ext>
            </a:extLst>
          </p:cNvPr>
          <p:cNvSpPr txBox="1"/>
          <p:nvPr/>
        </p:nvSpPr>
        <p:spPr>
          <a:xfrm>
            <a:off x="2791046" y="299558"/>
            <a:ext cx="3561907" cy="461665"/>
          </a:xfrm>
          <a:prstGeom prst="rect">
            <a:avLst/>
          </a:prstGeom>
          <a:noFill/>
        </p:spPr>
        <p:txBody>
          <a:bodyPr wrap="square" rtlCol="0">
            <a:spAutoFit/>
          </a:bodyPr>
          <a:lstStyle/>
          <a:p>
            <a:r>
              <a:rPr lang="es-ES" sz="2400" b="1" dirty="0"/>
              <a:t>RESOLUCIÓN DEL CASO</a:t>
            </a:r>
          </a:p>
        </p:txBody>
      </p:sp>
      <p:sp>
        <p:nvSpPr>
          <p:cNvPr id="5" name="Rectángulo 4">
            <a:extLst>
              <a:ext uri="{FF2B5EF4-FFF2-40B4-BE49-F238E27FC236}">
                <a16:creationId xmlns:a16="http://schemas.microsoft.com/office/drawing/2014/main" id="{82D8F951-097E-4002-9551-D76021E54FBC}"/>
              </a:ext>
            </a:extLst>
          </p:cNvPr>
          <p:cNvSpPr/>
          <p:nvPr/>
        </p:nvSpPr>
        <p:spPr>
          <a:xfrm>
            <a:off x="956930" y="1115457"/>
            <a:ext cx="7846827" cy="4801314"/>
          </a:xfrm>
          <a:prstGeom prst="rect">
            <a:avLst/>
          </a:prstGeom>
        </p:spPr>
        <p:txBody>
          <a:bodyPr wrap="square">
            <a:spAutoFit/>
          </a:bodyPr>
          <a:lstStyle/>
          <a:p>
            <a:r>
              <a:rPr lang="es-ES" b="1" dirty="0">
                <a:sym typeface="Montserrat ExtraBold"/>
              </a:rPr>
              <a:t>PRUEBAS COMPLEMENTARIAS</a:t>
            </a:r>
            <a:r>
              <a:rPr lang="es-ES" dirty="0">
                <a:sym typeface="Montserrat ExtraBold"/>
              </a:rPr>
              <a:t>:</a:t>
            </a:r>
          </a:p>
          <a:p>
            <a:r>
              <a:rPr lang="es-ES" dirty="0">
                <a:sym typeface="Montserrat ExtraBold"/>
              </a:rPr>
              <a:t>RMN pelvis: masa pediculada subserosa dependiente de la vertiente dorsal del cuello uterino,  de bordes bien definidos, con intensidad de señal homogénea similar al músculo en todas sus secuencias. Contacta con el recto desplazándolo a la derecha y no se objetivan hallazgos de infiltración. Ocupante del fondo de saco de Douglas. Dimensiones: 57x64x62 </a:t>
            </a:r>
            <a:r>
              <a:rPr lang="es-ES" dirty="0" err="1">
                <a:sym typeface="Montserrat ExtraBold"/>
              </a:rPr>
              <a:t>mm.</a:t>
            </a:r>
            <a:endParaRPr lang="es-ES" dirty="0">
              <a:sym typeface="Montserrat ExtraBold"/>
            </a:endParaRPr>
          </a:p>
          <a:p>
            <a:r>
              <a:rPr lang="es-ES" dirty="0">
                <a:sym typeface="Montserrat ExtraBold"/>
              </a:rPr>
              <a:t> </a:t>
            </a:r>
          </a:p>
          <a:p>
            <a:r>
              <a:rPr lang="es-ES" b="1" dirty="0">
                <a:sym typeface="Montserrat ExtraBold"/>
              </a:rPr>
              <a:t>DIAGNÓSTICO ESPECÍFICO</a:t>
            </a:r>
            <a:r>
              <a:rPr lang="es-ES" dirty="0">
                <a:sym typeface="Montserrat ExtraBold"/>
              </a:rPr>
              <a:t>: </a:t>
            </a:r>
            <a:r>
              <a:rPr lang="es-ES" u="sng" dirty="0">
                <a:sym typeface="Montserrat ExtraBold"/>
              </a:rPr>
              <a:t>mioma uterino</a:t>
            </a:r>
            <a:r>
              <a:rPr lang="es-ES" dirty="0">
                <a:sym typeface="Montserrat ExtraBold"/>
              </a:rPr>
              <a:t> cervical retroperitoneal pediculado.</a:t>
            </a:r>
          </a:p>
          <a:p>
            <a:endParaRPr lang="es-ES" dirty="0">
              <a:sym typeface="Montserrat ExtraBold"/>
            </a:endParaRPr>
          </a:p>
          <a:p>
            <a:r>
              <a:rPr lang="es-ES" b="1" dirty="0">
                <a:sym typeface="Montserrat ExtraBold"/>
              </a:rPr>
              <a:t>TRATAMIENTO ADMINISTRADO</a:t>
            </a:r>
            <a:r>
              <a:rPr lang="es-ES" dirty="0">
                <a:sym typeface="Montserrat ExtraBold"/>
              </a:rPr>
              <a:t>: Se realiza miomectomía simple más doble </a:t>
            </a:r>
            <a:r>
              <a:rPr lang="es-ES" dirty="0" err="1">
                <a:sym typeface="Montserrat ExtraBold"/>
              </a:rPr>
              <a:t>salpinguectomía</a:t>
            </a:r>
            <a:r>
              <a:rPr lang="es-ES" dirty="0">
                <a:sym typeface="Montserrat ExtraBold"/>
              </a:rPr>
              <a:t> vía laparoscópica llevada a cabo con éxito.</a:t>
            </a:r>
          </a:p>
          <a:p>
            <a:endParaRPr lang="es-ES" dirty="0">
              <a:sym typeface="Montserrat ExtraBold"/>
            </a:endParaRPr>
          </a:p>
          <a:p>
            <a:endParaRPr lang="es-ES" dirty="0">
              <a:sym typeface="Montserrat ExtraBold"/>
            </a:endParaRPr>
          </a:p>
          <a:p>
            <a:endParaRPr lang="es-ES" dirty="0">
              <a:sym typeface="Montserrat ExtraBold"/>
            </a:endParaRPr>
          </a:p>
          <a:p>
            <a:endParaRPr lang="es-ES" dirty="0">
              <a:sym typeface="Montserrat ExtraBold"/>
            </a:endParaRPr>
          </a:p>
          <a:p>
            <a:endParaRPr lang="es-ES" dirty="0">
              <a:sym typeface="Montserrat ExtraBold"/>
            </a:endParaRPr>
          </a:p>
          <a:p>
            <a:endParaRPr lang="es-ES" dirty="0">
              <a:sym typeface="Montserrat ExtraBold"/>
            </a:endParaRPr>
          </a:p>
        </p:txBody>
      </p:sp>
    </p:spTree>
    <p:extLst>
      <p:ext uri="{BB962C8B-B14F-4D97-AF65-F5344CB8AC3E}">
        <p14:creationId xmlns:p14="http://schemas.microsoft.com/office/powerpoint/2010/main" val="244171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319856F7-FECB-45EF-9321-E5AC624E840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6</a:t>
            </a:fld>
            <a:endParaRPr lang="es-ES"/>
          </a:p>
        </p:txBody>
      </p:sp>
      <p:pic>
        <p:nvPicPr>
          <p:cNvPr id="8" name="Imagen 7">
            <a:extLst>
              <a:ext uri="{FF2B5EF4-FFF2-40B4-BE49-F238E27FC236}">
                <a16:creationId xmlns:a16="http://schemas.microsoft.com/office/drawing/2014/main" id="{4A7D39D9-36DF-40E1-994F-5BD5718D67DD}"/>
              </a:ext>
            </a:extLst>
          </p:cNvPr>
          <p:cNvPicPr>
            <a:picLocks noChangeAspect="1"/>
          </p:cNvPicPr>
          <p:nvPr/>
        </p:nvPicPr>
        <p:blipFill>
          <a:blip r:embed="rId2"/>
          <a:stretch>
            <a:fillRect/>
          </a:stretch>
        </p:blipFill>
        <p:spPr>
          <a:xfrm>
            <a:off x="2000250" y="794019"/>
            <a:ext cx="5143500" cy="3857625"/>
          </a:xfrm>
          <a:prstGeom prst="rect">
            <a:avLst/>
          </a:prstGeom>
        </p:spPr>
      </p:pic>
      <p:sp>
        <p:nvSpPr>
          <p:cNvPr id="3" name="Rectángulo 2">
            <a:extLst>
              <a:ext uri="{FF2B5EF4-FFF2-40B4-BE49-F238E27FC236}">
                <a16:creationId xmlns:a16="http://schemas.microsoft.com/office/drawing/2014/main" id="{54E8B38C-F716-4F32-AED5-27601425C30B}"/>
              </a:ext>
            </a:extLst>
          </p:cNvPr>
          <p:cNvSpPr/>
          <p:nvPr/>
        </p:nvSpPr>
        <p:spPr>
          <a:xfrm>
            <a:off x="2793223" y="270799"/>
            <a:ext cx="3291799" cy="523220"/>
          </a:xfrm>
          <a:prstGeom prst="rect">
            <a:avLst/>
          </a:prstGeom>
        </p:spPr>
        <p:txBody>
          <a:bodyPr wrap="none">
            <a:spAutoFit/>
          </a:bodyPr>
          <a:lstStyle/>
          <a:p>
            <a:r>
              <a:rPr lang="es-ES" sz="2800" b="1" dirty="0">
                <a:sym typeface="Montserrat ExtraBold"/>
              </a:rPr>
              <a:t>PIEZA QUIRÚRGICA</a:t>
            </a:r>
            <a:r>
              <a:rPr lang="es-ES" sz="2800" dirty="0">
                <a:sym typeface="Montserrat ExtraBold"/>
              </a:rPr>
              <a:t>:</a:t>
            </a:r>
          </a:p>
        </p:txBody>
      </p:sp>
    </p:spTree>
    <p:extLst>
      <p:ext uri="{BB962C8B-B14F-4D97-AF65-F5344CB8AC3E}">
        <p14:creationId xmlns:p14="http://schemas.microsoft.com/office/powerpoint/2010/main" val="509934657"/>
      </p:ext>
    </p:extLst>
  </p:cSld>
  <p:clrMapOvr>
    <a:masterClrMapping/>
  </p:clrMapOvr>
</p:sld>
</file>

<file path=ppt/theme/theme1.xml><?xml version="1.0" encoding="utf-8"?>
<a:theme xmlns:a="http://schemas.openxmlformats.org/drawingml/2006/main" name="Gota">
  <a:themeElements>
    <a:clrScheme name="Gota">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Got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t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Gota</Template>
  <TotalTime>199</TotalTime>
  <Words>301</Words>
  <Application>Microsoft Office PowerPoint</Application>
  <PresentationFormat>Presentación en pantalla (16:9)</PresentationFormat>
  <Paragraphs>44</Paragraphs>
  <Slides>6</Slides>
  <Notes>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6</vt:i4>
      </vt:variant>
    </vt:vector>
  </HeadingPairs>
  <TitlesOfParts>
    <vt:vector size="10" baseType="lpstr">
      <vt:lpstr>Arial</vt:lpstr>
      <vt:lpstr>Montserrat ExtraBold</vt:lpstr>
      <vt:lpstr>Tw Cen MT</vt:lpstr>
      <vt:lpstr>Gota</vt:lpstr>
      <vt:lpstr>DIAGNÓSTICO POR LA IMAGEN</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CASO CLÍNICO 1</dc:title>
  <cp:lastModifiedBy>Mauro Ferre</cp:lastModifiedBy>
  <cp:revision>26</cp:revision>
  <dcterms:modified xsi:type="dcterms:W3CDTF">2019-02-22T18:01:48Z</dcterms:modified>
</cp:coreProperties>
</file>