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8" r:id="rId1"/>
  </p:sldMasterIdLst>
  <p:notesMasterIdLst>
    <p:notesMasterId r:id="rId8"/>
  </p:notesMasterIdLst>
  <p:sldIdLst>
    <p:sldId id="256" r:id="rId2"/>
    <p:sldId id="283" r:id="rId3"/>
    <p:sldId id="287" r:id="rId4"/>
    <p:sldId id="258" r:id="rId5"/>
    <p:sldId id="284" r:id="rId6"/>
    <p:sldId id="288" r:id="rId7"/>
  </p:sldIdLst>
  <p:sldSz cx="9144000" cy="5143500" type="screen16x9"/>
  <p:notesSz cx="6858000" cy="9144000"/>
  <p:embeddedFontLst>
    <p:embeddedFont>
      <p:font typeface="Montserrat ExtraBold" panose="020B0604020202020204" charset="0"/>
      <p:bold r:id="rId9"/>
      <p:bold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27AC04-8E8C-44CB-B516-9DB769FB6E1E}">
  <a:tblStyle styleId="{3527AC04-8E8C-44CB-B516-9DB769FB6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30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5231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9950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3599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9357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9001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399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8164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8769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9173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6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2875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672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0572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889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2186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9872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4539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210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>
    <p:fade thruBlk="1"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469027" y="435934"/>
            <a:ext cx="5879804" cy="2708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DIAGNÓSTICO POR LA IMAGEN</a:t>
            </a:r>
            <a:endParaRPr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CD62C2-3869-4DF2-9774-10D228B2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326"/>
            <a:ext cx="1469027" cy="1715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57BC26-9DD6-454A-9E6D-A1C4FD7F673E}"/>
              </a:ext>
            </a:extLst>
          </p:cNvPr>
          <p:cNvSpPr txBox="1"/>
          <p:nvPr/>
        </p:nvSpPr>
        <p:spPr>
          <a:xfrm>
            <a:off x="3386469" y="3112175"/>
            <a:ext cx="587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Mauro Ferre Sanfrancisco, </a:t>
            </a:r>
            <a:r>
              <a:rPr lang="es-ES" dirty="0" err="1">
                <a:solidFill>
                  <a:schemeClr val="tx1"/>
                </a:solidFill>
                <a:latin typeface="Montserrat ExtraBold"/>
                <a:sym typeface="Montserrat ExtraBold"/>
              </a:rPr>
              <a:t>N.exp</a:t>
            </a:r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.: 1832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Talleres Integrados III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Apro</a:t>
            </a:r>
            <a:r>
              <a:rPr lang="es-ES" dirty="0">
                <a:latin typeface="Montserrat ExtraBold"/>
                <a:sym typeface="Montserrat ExtraBold"/>
              </a:rPr>
              <a:t>bado por Dr. </a:t>
            </a:r>
            <a:r>
              <a:rPr lang="es-ES" dirty="0" err="1">
                <a:latin typeface="Montserrat ExtraBold"/>
                <a:sym typeface="Montserrat ExtraBold"/>
              </a:rPr>
              <a:t>Jose</a:t>
            </a:r>
            <a:r>
              <a:rPr lang="es-ES" dirty="0">
                <a:latin typeface="Montserrat ExtraBold"/>
                <a:sym typeface="Montserrat ExtraBold"/>
              </a:rPr>
              <a:t> María Palazón Azorín</a:t>
            </a:r>
            <a:endParaRPr lang="es-ES" dirty="0">
              <a:solidFill>
                <a:schemeClr val="tx1"/>
              </a:solidFill>
              <a:latin typeface="Montserrat ExtraBold"/>
              <a:sym typeface="Montserrat ExtraBold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4º Grado en Medicina 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 ExtraBold"/>
                <a:sym typeface="Montserrat ExtraBold"/>
              </a:rPr>
              <a:t>Universidad Miguel Hernández</a:t>
            </a:r>
          </a:p>
          <a:p>
            <a:pPr algn="ctr"/>
            <a:r>
              <a:rPr lang="es-ES" dirty="0">
                <a:latin typeface="Montserrat ExtraBold"/>
                <a:sym typeface="Montserrat ExtraBold"/>
              </a:rPr>
              <a:t>Hospital General Universitario de Alicante</a:t>
            </a:r>
            <a:endParaRPr lang="es-ES" dirty="0">
              <a:solidFill>
                <a:schemeClr val="tx1"/>
              </a:solidFill>
              <a:latin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9CBE56-9762-458E-9028-1540DEF4DB72}"/>
              </a:ext>
            </a:extLst>
          </p:cNvPr>
          <p:cNvSpPr/>
          <p:nvPr/>
        </p:nvSpPr>
        <p:spPr>
          <a:xfrm>
            <a:off x="191386" y="594462"/>
            <a:ext cx="8952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MC</a:t>
            </a:r>
            <a:r>
              <a:rPr lang="es-ES" dirty="0">
                <a:sym typeface="Montserrat ExtraBold"/>
              </a:rPr>
              <a:t>: Mujer de 93 años que acude a urgencias por estreñimiento.</a:t>
            </a:r>
          </a:p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Anamnesis</a:t>
            </a:r>
            <a:r>
              <a:rPr lang="es-ES" dirty="0">
                <a:sym typeface="Montserrat ExtraBold"/>
              </a:rPr>
              <a:t>: no RAM , no DLP, no HTA, no DM.</a:t>
            </a:r>
          </a:p>
          <a:p>
            <a:r>
              <a:rPr lang="es-ES" dirty="0" err="1">
                <a:sym typeface="Montserrat ExtraBold"/>
              </a:rPr>
              <a:t>Ant</a:t>
            </a:r>
            <a:r>
              <a:rPr lang="es-ES" dirty="0">
                <a:sym typeface="Montserrat ExtraBold"/>
              </a:rPr>
              <a:t>. Médicos : estreñimiento habitual, demencia </a:t>
            </a:r>
          </a:p>
          <a:p>
            <a:r>
              <a:rPr lang="es-ES" dirty="0" err="1">
                <a:sym typeface="Montserrat ExtraBold"/>
              </a:rPr>
              <a:t>Qx</a:t>
            </a:r>
            <a:r>
              <a:rPr lang="es-ES" dirty="0">
                <a:sym typeface="Montserrat ExtraBold"/>
              </a:rPr>
              <a:t>: herniorrafía, apendicectomía.</a:t>
            </a:r>
          </a:p>
          <a:p>
            <a:r>
              <a:rPr lang="es-ES" dirty="0">
                <a:sym typeface="Montserrat ExtraBold"/>
              </a:rPr>
              <a:t>Dependiente total AVD.</a:t>
            </a:r>
          </a:p>
          <a:p>
            <a:r>
              <a:rPr lang="es-ES" dirty="0">
                <a:sym typeface="Montserrat ExtraBold"/>
              </a:rPr>
              <a:t>ingresos previos: 4/17 en MIN por deterioro del estado general y fallo renal agudo prerrenal.</a:t>
            </a:r>
          </a:p>
          <a:p>
            <a:r>
              <a:rPr lang="es-ES" dirty="0" err="1">
                <a:sym typeface="Montserrat ExtraBold"/>
              </a:rPr>
              <a:t>Tto</a:t>
            </a:r>
            <a:r>
              <a:rPr lang="es-ES" dirty="0">
                <a:sym typeface="Montserrat ExtraBold"/>
              </a:rPr>
              <a:t> habitual: fentanilo, </a:t>
            </a:r>
            <a:r>
              <a:rPr lang="es-ES" dirty="0" err="1">
                <a:sym typeface="Montserrat ExtraBold"/>
              </a:rPr>
              <a:t>pregabalina</a:t>
            </a:r>
            <a:r>
              <a:rPr lang="es-ES" dirty="0">
                <a:sym typeface="Montserrat ExtraBold"/>
              </a:rPr>
              <a:t>, omeprazol, </a:t>
            </a:r>
            <a:r>
              <a:rPr lang="es-ES" dirty="0" err="1">
                <a:sym typeface="Montserrat ExtraBold"/>
              </a:rPr>
              <a:t>paracetamol,triflusal</a:t>
            </a:r>
            <a:r>
              <a:rPr lang="es-ES" dirty="0">
                <a:sym typeface="Montserrat ExtraBold"/>
              </a:rPr>
              <a:t>, </a:t>
            </a:r>
            <a:r>
              <a:rPr lang="es-ES" dirty="0" err="1">
                <a:sym typeface="Montserrat ExtraBold"/>
              </a:rPr>
              <a:t>ramipril,hidrocloruro</a:t>
            </a:r>
            <a:r>
              <a:rPr lang="es-ES" dirty="0">
                <a:sym typeface="Montserrat ExtraBold"/>
              </a:rPr>
              <a:t> de tramadol/paracetamol, </a:t>
            </a:r>
            <a:r>
              <a:rPr lang="es-ES" dirty="0" err="1">
                <a:sym typeface="Montserrat ExtraBold"/>
              </a:rPr>
              <a:t>movicol</a:t>
            </a:r>
            <a:r>
              <a:rPr lang="es-ES" dirty="0">
                <a:sym typeface="Montserrat ExtraBold"/>
              </a:rPr>
              <a:t>.</a:t>
            </a:r>
          </a:p>
          <a:p>
            <a:r>
              <a:rPr lang="es-ES" dirty="0">
                <a:sym typeface="Montserrat ExtraBold"/>
              </a:rPr>
              <a:t>EA: refiere hábito intestinal de estreñimiento tratado con laxantes. Sin tener estreñimiento los días previos, inicia un cuadro de 4 días de estreñimiento con ausencia de deposiciones. No náuseas ni vómitos, no pirosis, no diarrea. Dificultad de la evaluación del dolor por la demencia de la paciente.</a:t>
            </a:r>
          </a:p>
          <a:p>
            <a:endParaRPr lang="es-ES" dirty="0">
              <a:sym typeface="Montserrat Extra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24A2BE-B8D3-4AFA-8E4F-B49A37036A96}"/>
              </a:ext>
            </a:extLst>
          </p:cNvPr>
          <p:cNvSpPr txBox="1"/>
          <p:nvPr/>
        </p:nvSpPr>
        <p:spPr>
          <a:xfrm>
            <a:off x="2998382" y="132797"/>
            <a:ext cx="36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RESUMEN DEL CASO</a:t>
            </a:r>
          </a:p>
        </p:txBody>
      </p:sp>
    </p:spTree>
    <p:extLst>
      <p:ext uri="{BB962C8B-B14F-4D97-AF65-F5344CB8AC3E}">
        <p14:creationId xmlns:p14="http://schemas.microsoft.com/office/powerpoint/2010/main" val="9252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25379-5B96-4845-9140-00F6255E49B4}"/>
              </a:ext>
            </a:extLst>
          </p:cNvPr>
          <p:cNvSpPr txBox="1"/>
          <p:nvPr/>
        </p:nvSpPr>
        <p:spPr>
          <a:xfrm>
            <a:off x="3343939" y="459047"/>
            <a:ext cx="300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RESUMEN DEL CASO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D8F951-097E-4002-9551-D76021E54FBC}"/>
              </a:ext>
            </a:extLst>
          </p:cNvPr>
          <p:cNvSpPr/>
          <p:nvPr/>
        </p:nvSpPr>
        <p:spPr>
          <a:xfrm>
            <a:off x="925033" y="1487597"/>
            <a:ext cx="8091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ym typeface="Montserrat ExtraBold"/>
              </a:rPr>
              <a:t>EXPLORACIÓN FÍSICA</a:t>
            </a:r>
            <a:r>
              <a:rPr lang="es-ES" dirty="0">
                <a:sym typeface="Montserrat ExtraBold"/>
              </a:rPr>
              <a:t>:</a:t>
            </a:r>
          </a:p>
          <a:p>
            <a:r>
              <a:rPr lang="es-ES" dirty="0">
                <a:sym typeface="Montserrat ExtraBold"/>
              </a:rPr>
              <a:t>TA: 133/59 </a:t>
            </a:r>
            <a:r>
              <a:rPr lang="es-ES" dirty="0" err="1">
                <a:sym typeface="Montserrat ExtraBold"/>
              </a:rPr>
              <a:t>mmHg</a:t>
            </a:r>
            <a:r>
              <a:rPr lang="es-ES" dirty="0">
                <a:sym typeface="Montserrat ExtraBold"/>
              </a:rPr>
              <a:t>, </a:t>
            </a:r>
            <a:r>
              <a:rPr lang="es-ES" dirty="0" err="1">
                <a:sym typeface="Montserrat ExtraBold"/>
              </a:rPr>
              <a:t>Tª</a:t>
            </a:r>
            <a:r>
              <a:rPr lang="es-ES" dirty="0">
                <a:sym typeface="Montserrat ExtraBold"/>
              </a:rPr>
              <a:t>: 36.3º C, FC: 94 </a:t>
            </a:r>
            <a:r>
              <a:rPr lang="es-ES" dirty="0" err="1">
                <a:sym typeface="Montserrat ExtraBold"/>
              </a:rPr>
              <a:t>lat</a:t>
            </a:r>
            <a:r>
              <a:rPr lang="es-ES" dirty="0">
                <a:sym typeface="Montserrat ExtraBold"/>
              </a:rPr>
              <a:t>/min, </a:t>
            </a:r>
            <a:r>
              <a:rPr lang="es-ES" dirty="0" err="1">
                <a:sym typeface="Montserrat ExtraBold"/>
              </a:rPr>
              <a:t>Sat</a:t>
            </a:r>
            <a:r>
              <a:rPr lang="es-ES" dirty="0">
                <a:sym typeface="Montserrat ExtraBold"/>
              </a:rPr>
              <a:t> O2: 96%. BEG</a:t>
            </a:r>
          </a:p>
          <a:p>
            <a:r>
              <a:rPr lang="es-ES" dirty="0">
                <a:sym typeface="Montserrat ExtraBold"/>
              </a:rPr>
              <a:t>AP.: </a:t>
            </a:r>
            <a:r>
              <a:rPr lang="es-ES" dirty="0" err="1">
                <a:sym typeface="Montserrat ExtraBold"/>
              </a:rPr>
              <a:t>mvc</a:t>
            </a:r>
            <a:r>
              <a:rPr lang="es-ES" dirty="0">
                <a:sym typeface="Montserrat ExtraBold"/>
              </a:rPr>
              <a:t>, no auscultación </a:t>
            </a:r>
            <a:r>
              <a:rPr lang="es-ES" dirty="0" err="1">
                <a:sym typeface="Montserrat ExtraBold"/>
              </a:rPr>
              <a:t>ruídos</a:t>
            </a:r>
            <a:r>
              <a:rPr lang="es-ES" dirty="0">
                <a:sym typeface="Montserrat ExtraBold"/>
              </a:rPr>
              <a:t> patológicos. AC: rítmica</a:t>
            </a:r>
          </a:p>
          <a:p>
            <a:r>
              <a:rPr lang="es-ES" dirty="0">
                <a:sym typeface="Montserrat ExtraBold"/>
              </a:rPr>
              <a:t>Abdomen: blando, aparentemente no doloroso a la palpación, no signos de irritación peritoneal, no masas ni megalias, ligeramente dilatado.</a:t>
            </a:r>
          </a:p>
          <a:p>
            <a:r>
              <a:rPr lang="es-ES" b="1" dirty="0">
                <a:sym typeface="Montserrat ExtraBold"/>
              </a:rPr>
              <a:t>PRUEBAS COMPLEMENTARIAS:</a:t>
            </a:r>
          </a:p>
          <a:p>
            <a:r>
              <a:rPr lang="es-ES" dirty="0" err="1">
                <a:sym typeface="Montserrat ExtraBold"/>
              </a:rPr>
              <a:t>Rx</a:t>
            </a:r>
            <a:r>
              <a:rPr lang="es-ES" dirty="0">
                <a:sym typeface="Montserrat ExtraBold"/>
              </a:rPr>
              <a:t> tórax: senos </a:t>
            </a:r>
            <a:r>
              <a:rPr lang="es-ES" dirty="0" err="1">
                <a:sym typeface="Montserrat ExtraBold"/>
              </a:rPr>
              <a:t>costofrénicos</a:t>
            </a:r>
            <a:r>
              <a:rPr lang="es-ES" dirty="0">
                <a:sym typeface="Montserrat ExtraBold"/>
              </a:rPr>
              <a:t> libres, cardiomegalia, no infiltrados intraparenquimatosos.</a:t>
            </a:r>
          </a:p>
          <a:p>
            <a:r>
              <a:rPr lang="es-ES" dirty="0" err="1">
                <a:sym typeface="Montserrat ExtraBold"/>
              </a:rPr>
              <a:t>Rx</a:t>
            </a:r>
            <a:r>
              <a:rPr lang="es-ES" dirty="0">
                <a:sym typeface="Montserrat ExtraBold"/>
              </a:rPr>
              <a:t> abdomen AP ( 15/2): marcada dilatación de las asas intestinales.</a:t>
            </a:r>
          </a:p>
          <a:p>
            <a:r>
              <a:rPr lang="es-ES" dirty="0" err="1">
                <a:sym typeface="Montserrat ExtraBold"/>
              </a:rPr>
              <a:t>Rx</a:t>
            </a:r>
            <a:r>
              <a:rPr lang="es-ES" dirty="0">
                <a:sym typeface="Montserrat ExtraBold"/>
              </a:rPr>
              <a:t> abdomen  AP (18/2): persiste dilatación marcada del colon, en contraste con la ausencia de dilatación abdominal.  </a:t>
            </a:r>
          </a:p>
        </p:txBody>
      </p:sp>
    </p:spTree>
    <p:extLst>
      <p:ext uri="{BB962C8B-B14F-4D97-AF65-F5344CB8AC3E}">
        <p14:creationId xmlns:p14="http://schemas.microsoft.com/office/powerpoint/2010/main" val="2982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0E3FA-65B5-4935-B4CF-624A26F20F04}"/>
              </a:ext>
            </a:extLst>
          </p:cNvPr>
          <p:cNvSpPr txBox="1"/>
          <p:nvPr/>
        </p:nvSpPr>
        <p:spPr>
          <a:xfrm>
            <a:off x="1924494" y="1618903"/>
            <a:ext cx="349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DDBEF8E-5946-4EE6-B6CF-719E53078C2B}"/>
              </a:ext>
            </a:extLst>
          </p:cNvPr>
          <p:cNvSpPr/>
          <p:nvPr/>
        </p:nvSpPr>
        <p:spPr>
          <a:xfrm>
            <a:off x="2626242" y="125925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RX ABDOMINAL(15/2/19)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FC3F4A-7BA4-4BC9-A995-39ED7193B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0" r="21314"/>
          <a:stretch/>
        </p:blipFill>
        <p:spPr>
          <a:xfrm>
            <a:off x="2626242" y="587590"/>
            <a:ext cx="3490815" cy="4296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0E3FA-65B5-4935-B4CF-624A26F20F04}"/>
              </a:ext>
            </a:extLst>
          </p:cNvPr>
          <p:cNvSpPr txBox="1"/>
          <p:nvPr/>
        </p:nvSpPr>
        <p:spPr>
          <a:xfrm>
            <a:off x="1924494" y="1618903"/>
            <a:ext cx="349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  <a:p>
            <a:endParaRPr lang="es-ES" dirty="0">
              <a:solidFill>
                <a:srgbClr val="FFFFFF"/>
              </a:solidFill>
              <a:latin typeface="Montserrat ExtraBold"/>
              <a:sym typeface="Montserrat ExtraBold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448716-F899-41A6-97A0-4BDDB5ED36FD}"/>
              </a:ext>
            </a:extLst>
          </p:cNvPr>
          <p:cNvSpPr/>
          <p:nvPr/>
        </p:nvSpPr>
        <p:spPr>
          <a:xfrm>
            <a:off x="2754836" y="0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RX ABDOMINAL (18/2/19)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FB0154-CF1D-432E-AA1B-28ADA3307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2" r="19901"/>
          <a:stretch/>
        </p:blipFill>
        <p:spPr>
          <a:xfrm>
            <a:off x="2644097" y="461665"/>
            <a:ext cx="3855805" cy="4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856F7-FECB-45EF-9321-E5AC624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25379-5B96-4845-9140-00F6255E49B4}"/>
              </a:ext>
            </a:extLst>
          </p:cNvPr>
          <p:cNvSpPr txBox="1"/>
          <p:nvPr/>
        </p:nvSpPr>
        <p:spPr>
          <a:xfrm>
            <a:off x="2791046" y="299558"/>
            <a:ext cx="356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RESOLUCIÓN DEL CASO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2D8F951-097E-4002-9551-D76021E54FBC}"/>
              </a:ext>
            </a:extLst>
          </p:cNvPr>
          <p:cNvSpPr/>
          <p:nvPr/>
        </p:nvSpPr>
        <p:spPr>
          <a:xfrm>
            <a:off x="956930" y="1115457"/>
            <a:ext cx="7846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ym typeface="Montserrat ExtraBold"/>
            </a:endParaRPr>
          </a:p>
          <a:p>
            <a:r>
              <a:rPr lang="es-ES" b="1" dirty="0">
                <a:sym typeface="Montserrat ExtraBold"/>
              </a:rPr>
              <a:t>DIAGNÓSTICO ESPECÍFICO</a:t>
            </a:r>
            <a:r>
              <a:rPr lang="es-ES" dirty="0">
                <a:sym typeface="Montserrat ExtraBold"/>
              </a:rPr>
              <a:t>: Síndrome de Ogilvie (añadido un hábito de estreñimiento basal de la paciente).</a:t>
            </a:r>
          </a:p>
          <a:p>
            <a:r>
              <a:rPr lang="es-ES" b="1" dirty="0">
                <a:sym typeface="Montserrat ExtraBold"/>
              </a:rPr>
              <a:t>TRATAMIENTO ADMINISTRADO</a:t>
            </a:r>
            <a:r>
              <a:rPr lang="es-ES" dirty="0">
                <a:sym typeface="Montserrat ExtraBold"/>
              </a:rPr>
              <a:t>: domperidona cada 8h y sondaje rectal, si este no fuera efectivo, se administrará enema diario.</a:t>
            </a: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  <a:p>
            <a:endParaRPr lang="es-ES" dirty="0"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417116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277</TotalTime>
  <Words>351</Words>
  <Application>Microsoft Office PowerPoint</Application>
  <PresentationFormat>Presentación en pantalla (16:9)</PresentationFormat>
  <Paragraphs>41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Montserrat ExtraBold</vt:lpstr>
      <vt:lpstr>Tw Cen MT</vt:lpstr>
      <vt:lpstr>Gota</vt:lpstr>
      <vt:lpstr>DIAGNÓSTICO POR LA 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1</dc:title>
  <cp:lastModifiedBy>Mauro Ferre</cp:lastModifiedBy>
  <cp:revision>35</cp:revision>
  <dcterms:modified xsi:type="dcterms:W3CDTF">2019-02-22T18:26:16Z</dcterms:modified>
</cp:coreProperties>
</file>