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3"/>
    <p:restoredTop sz="94689"/>
  </p:normalViewPr>
  <p:slideViewPr>
    <p:cSldViewPr snapToGrid="0" snapToObjects="1">
      <p:cViewPr varScale="1">
        <p:scale>
          <a:sx n="73" d="100"/>
          <a:sy n="73" d="100"/>
        </p:scale>
        <p:origin x="20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AE0A1-64E6-8447-A49D-A0FC23043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BANCO DE IMÁGENES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A5DB93-FAA3-5244-AC62-C38A9E8F8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Sáez Fuster, Julia nº1529</a:t>
            </a:r>
          </a:p>
          <a:p>
            <a:r>
              <a:rPr lang="es-ES" dirty="0"/>
              <a:t>Servicio de Digestivo del HGUE</a:t>
            </a:r>
          </a:p>
          <a:p>
            <a:r>
              <a:rPr lang="es-ES" dirty="0"/>
              <a:t>Aprobado por doctora Mª Dolores Picó</a:t>
            </a:r>
          </a:p>
        </p:txBody>
      </p:sp>
    </p:spTree>
    <p:extLst>
      <p:ext uri="{BB962C8B-B14F-4D97-AF65-F5344CB8AC3E}">
        <p14:creationId xmlns:p14="http://schemas.microsoft.com/office/powerpoint/2010/main" val="111288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N 4:…">
            <a:extLst>
              <a:ext uri="{FF2B5EF4-FFF2-40B4-BE49-F238E27FC236}">
                <a16:creationId xmlns:a16="http://schemas.microsoft.com/office/drawing/2014/main" id="{F500B5E9-158B-ED4D-A19E-A1EFC5B7FE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9" y="929357"/>
            <a:ext cx="10351007" cy="4785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sz="1600" u="sng" dirty="0" err="1"/>
              <a:t>Motivo</a:t>
            </a:r>
            <a:r>
              <a:rPr sz="1600" u="sng" dirty="0"/>
              <a:t> de </a:t>
            </a:r>
            <a:r>
              <a:rPr sz="1600" u="sng" dirty="0" err="1"/>
              <a:t>consulta</a:t>
            </a:r>
            <a:r>
              <a:rPr sz="1600" dirty="0"/>
              <a:t>: Hombre de 58 </a:t>
            </a:r>
            <a:r>
              <a:rPr sz="1600" dirty="0" err="1"/>
              <a:t>años</a:t>
            </a:r>
            <a:r>
              <a:rPr sz="1600" dirty="0"/>
              <a:t> que </a:t>
            </a:r>
            <a:r>
              <a:rPr sz="1600" dirty="0" err="1"/>
              <a:t>acude</a:t>
            </a:r>
            <a:r>
              <a:rPr sz="1600" dirty="0"/>
              <a:t> </a:t>
            </a:r>
            <a:r>
              <a:rPr sz="1600" dirty="0" err="1"/>
              <a:t>por</a:t>
            </a:r>
            <a:r>
              <a:rPr sz="1600" dirty="0"/>
              <a:t> </a:t>
            </a:r>
            <a:r>
              <a:rPr sz="1600" dirty="0" err="1"/>
              <a:t>rectorragia</a:t>
            </a:r>
            <a:r>
              <a:rPr sz="1600" dirty="0"/>
              <a:t> de </a:t>
            </a:r>
            <a:r>
              <a:rPr sz="1600" dirty="0" err="1"/>
              <a:t>una</a:t>
            </a:r>
            <a:r>
              <a:rPr sz="1600" dirty="0"/>
              <a:t> </a:t>
            </a:r>
            <a:r>
              <a:rPr sz="1600" dirty="0" err="1"/>
              <a:t>semana</a:t>
            </a:r>
            <a:r>
              <a:rPr sz="1600" dirty="0"/>
              <a:t> de </a:t>
            </a:r>
            <a:r>
              <a:rPr sz="1600" dirty="0" err="1"/>
              <a:t>evolución</a:t>
            </a:r>
            <a:r>
              <a:rPr sz="1600" dirty="0"/>
              <a:t>.</a:t>
            </a:r>
          </a:p>
          <a:p>
            <a:pPr algn="l"/>
            <a:endParaRPr sz="1600" dirty="0"/>
          </a:p>
          <a:p>
            <a:pPr algn="l"/>
            <a:r>
              <a:rPr sz="1600" u="sng" dirty="0" err="1"/>
              <a:t>Antecedentes</a:t>
            </a:r>
            <a:r>
              <a:rPr sz="1600" u="sng" dirty="0"/>
              <a:t> </a:t>
            </a:r>
            <a:r>
              <a:rPr sz="1600" u="sng" dirty="0" err="1"/>
              <a:t>personales</a:t>
            </a:r>
            <a:r>
              <a:rPr sz="1600" u="sng" dirty="0"/>
              <a:t>:</a:t>
            </a:r>
          </a:p>
          <a:p>
            <a:pPr lvl="1" algn="l"/>
            <a:r>
              <a:rPr sz="1600" dirty="0"/>
              <a:t>-No RAM</a:t>
            </a:r>
          </a:p>
          <a:p>
            <a:pPr lvl="1" algn="l"/>
            <a:r>
              <a:rPr sz="1600" dirty="0"/>
              <a:t>-No HTA, no DM, no DLP</a:t>
            </a:r>
          </a:p>
          <a:p>
            <a:pPr lvl="1" algn="l"/>
            <a:r>
              <a:rPr sz="1600" dirty="0"/>
              <a:t>-</a:t>
            </a:r>
            <a:r>
              <a:rPr sz="1600" dirty="0" err="1"/>
              <a:t>Exfmador</a:t>
            </a:r>
            <a:r>
              <a:rPr sz="1600" dirty="0"/>
              <a:t> </a:t>
            </a:r>
            <a:r>
              <a:rPr sz="1600" dirty="0" err="1"/>
              <a:t>hace</a:t>
            </a:r>
            <a:r>
              <a:rPr sz="1600" dirty="0"/>
              <a:t> 15 </a:t>
            </a:r>
            <a:r>
              <a:rPr sz="1600" dirty="0" err="1"/>
              <a:t>años</a:t>
            </a:r>
            <a:endParaRPr sz="1600" dirty="0"/>
          </a:p>
          <a:p>
            <a:pPr lvl="1" algn="l"/>
            <a:endParaRPr sz="1600" dirty="0"/>
          </a:p>
          <a:p>
            <a:pPr marL="128016" lvl="1" indent="0" algn="l">
              <a:buNone/>
            </a:pPr>
            <a:r>
              <a:rPr sz="1600" u="sng" dirty="0" err="1"/>
              <a:t>Enfermedad</a:t>
            </a:r>
            <a:r>
              <a:rPr sz="1600" u="sng" dirty="0"/>
              <a:t> actual</a:t>
            </a:r>
            <a:r>
              <a:rPr sz="1600" dirty="0"/>
              <a:t>: Hombre de 58 </a:t>
            </a:r>
            <a:r>
              <a:rPr sz="1600" dirty="0" err="1"/>
              <a:t>años</a:t>
            </a:r>
            <a:r>
              <a:rPr sz="1600" dirty="0"/>
              <a:t> que </a:t>
            </a:r>
            <a:r>
              <a:rPr sz="1600" dirty="0" err="1"/>
              <a:t>acude</a:t>
            </a:r>
            <a:r>
              <a:rPr sz="1600" dirty="0"/>
              <a:t> </a:t>
            </a:r>
            <a:r>
              <a:rPr sz="1600" dirty="0" err="1"/>
              <a:t>por</a:t>
            </a:r>
            <a:r>
              <a:rPr sz="1600" dirty="0"/>
              <a:t> </a:t>
            </a:r>
            <a:r>
              <a:rPr sz="1600" dirty="0" err="1"/>
              <a:t>rectorragia</a:t>
            </a:r>
            <a:r>
              <a:rPr sz="1600" dirty="0"/>
              <a:t> de </a:t>
            </a:r>
            <a:r>
              <a:rPr sz="1600" dirty="0" err="1"/>
              <a:t>una</a:t>
            </a:r>
            <a:r>
              <a:rPr sz="1600" dirty="0"/>
              <a:t> </a:t>
            </a:r>
            <a:r>
              <a:rPr sz="1600" dirty="0" err="1"/>
              <a:t>semana</a:t>
            </a:r>
            <a:r>
              <a:rPr sz="1600" dirty="0"/>
              <a:t> de </a:t>
            </a:r>
            <a:r>
              <a:rPr sz="1600" dirty="0" err="1"/>
              <a:t>evolución</a:t>
            </a:r>
            <a:r>
              <a:rPr sz="1600" dirty="0"/>
              <a:t> con </a:t>
            </a:r>
            <a:r>
              <a:rPr sz="1600" dirty="0" err="1"/>
              <a:t>sensación</a:t>
            </a:r>
            <a:r>
              <a:rPr sz="1600" dirty="0"/>
              <a:t> </a:t>
            </a:r>
            <a:r>
              <a:rPr sz="1600" dirty="0" err="1"/>
              <a:t>distérmica</a:t>
            </a:r>
            <a:r>
              <a:rPr sz="1600" dirty="0"/>
              <a:t> y </a:t>
            </a:r>
            <a:r>
              <a:rPr sz="1600" dirty="0" err="1"/>
              <a:t>fiebre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</a:t>
            </a:r>
            <a:r>
              <a:rPr sz="1600" dirty="0" err="1"/>
              <a:t>domicilio</a:t>
            </a:r>
            <a:r>
              <a:rPr sz="1600" dirty="0"/>
              <a:t>. </a:t>
            </a:r>
            <a:r>
              <a:rPr sz="1600" dirty="0" err="1"/>
              <a:t>Diarrea</a:t>
            </a:r>
            <a:r>
              <a:rPr sz="1600" dirty="0"/>
              <a:t> </a:t>
            </a:r>
            <a:r>
              <a:rPr sz="1600" dirty="0" err="1"/>
              <a:t>líquida</a:t>
            </a:r>
            <a:r>
              <a:rPr sz="1600" dirty="0"/>
              <a:t> de </a:t>
            </a:r>
            <a:r>
              <a:rPr sz="1600" dirty="0" err="1"/>
              <a:t>más</a:t>
            </a:r>
            <a:r>
              <a:rPr sz="1600" dirty="0"/>
              <a:t> de 10 </a:t>
            </a:r>
            <a:r>
              <a:rPr sz="1600" dirty="0" err="1"/>
              <a:t>deposiciones</a:t>
            </a:r>
            <a:r>
              <a:rPr sz="1600" dirty="0"/>
              <a:t> al </a:t>
            </a:r>
            <a:r>
              <a:rPr sz="1600" dirty="0" err="1"/>
              <a:t>día</a:t>
            </a:r>
            <a:r>
              <a:rPr sz="1600" dirty="0"/>
              <a:t> de </a:t>
            </a:r>
            <a:r>
              <a:rPr sz="1600" dirty="0" err="1"/>
              <a:t>una</a:t>
            </a:r>
            <a:r>
              <a:rPr sz="1600" dirty="0"/>
              <a:t> </a:t>
            </a:r>
            <a:r>
              <a:rPr sz="1600" dirty="0" err="1"/>
              <a:t>semana</a:t>
            </a:r>
            <a:r>
              <a:rPr sz="1600" dirty="0"/>
              <a:t> de </a:t>
            </a:r>
            <a:r>
              <a:rPr sz="1600" dirty="0" err="1"/>
              <a:t>evolución</a:t>
            </a:r>
            <a:r>
              <a:rPr sz="1600" dirty="0"/>
              <a:t> con </a:t>
            </a:r>
            <a:r>
              <a:rPr sz="1600" dirty="0" err="1"/>
              <a:t>sensación</a:t>
            </a:r>
            <a:r>
              <a:rPr sz="1600" dirty="0"/>
              <a:t> de </a:t>
            </a:r>
            <a:r>
              <a:rPr sz="1600" dirty="0" err="1"/>
              <a:t>tenesmo</a:t>
            </a:r>
            <a:r>
              <a:rPr sz="1600" dirty="0"/>
              <a:t>. </a:t>
            </a:r>
            <a:r>
              <a:rPr sz="1600" dirty="0" err="1"/>
              <a:t>Pérdida</a:t>
            </a:r>
            <a:r>
              <a:rPr sz="1600" dirty="0"/>
              <a:t> de </a:t>
            </a:r>
            <a:r>
              <a:rPr sz="1600" dirty="0" err="1"/>
              <a:t>apetito</a:t>
            </a:r>
            <a:r>
              <a:rPr sz="1600" dirty="0"/>
              <a:t> con </a:t>
            </a:r>
            <a:r>
              <a:rPr sz="1600" dirty="0" err="1"/>
              <a:t>pérdida</a:t>
            </a:r>
            <a:r>
              <a:rPr sz="1600" dirty="0"/>
              <a:t> de peso de 5 kg </a:t>
            </a:r>
            <a:r>
              <a:rPr sz="1600" dirty="0" err="1"/>
              <a:t>en</a:t>
            </a:r>
            <a:r>
              <a:rPr sz="1600" dirty="0"/>
              <a:t> </a:t>
            </a:r>
            <a:r>
              <a:rPr sz="1600" dirty="0" err="1"/>
              <a:t>una</a:t>
            </a:r>
            <a:r>
              <a:rPr sz="1600" dirty="0"/>
              <a:t> </a:t>
            </a:r>
            <a:r>
              <a:rPr sz="1600" dirty="0" err="1"/>
              <a:t>semana</a:t>
            </a:r>
            <a:r>
              <a:rPr sz="1600" dirty="0"/>
              <a:t>. </a:t>
            </a:r>
          </a:p>
          <a:p>
            <a:pPr lvl="1" algn="l"/>
            <a:endParaRPr sz="1600" dirty="0"/>
          </a:p>
          <a:p>
            <a:pPr algn="l"/>
            <a:r>
              <a:rPr sz="1600" u="sng" dirty="0" err="1"/>
              <a:t>Exploración</a:t>
            </a:r>
            <a:r>
              <a:rPr sz="1600" u="sng" dirty="0"/>
              <a:t> </a:t>
            </a:r>
            <a:r>
              <a:rPr sz="1600" u="sng" dirty="0" err="1"/>
              <a:t>física</a:t>
            </a:r>
            <a:r>
              <a:rPr sz="1600" dirty="0"/>
              <a:t>: abdomen </a:t>
            </a:r>
            <a:r>
              <a:rPr sz="1600" dirty="0" err="1"/>
              <a:t>distendido</a:t>
            </a:r>
            <a:r>
              <a:rPr sz="1600" dirty="0"/>
              <a:t>, doloroso </a:t>
            </a:r>
            <a:r>
              <a:rPr sz="1600" dirty="0" err="1"/>
              <a:t>en</a:t>
            </a:r>
            <a:r>
              <a:rPr sz="1600" dirty="0"/>
              <a:t> hemiabdomen </a:t>
            </a:r>
            <a:r>
              <a:rPr sz="1600" dirty="0" err="1"/>
              <a:t>izquierdo</a:t>
            </a:r>
            <a:r>
              <a:rPr sz="1600" dirty="0"/>
              <a:t>, doloroso a la </a:t>
            </a:r>
            <a:r>
              <a:rPr sz="1600" dirty="0" err="1"/>
              <a:t>palpación</a:t>
            </a:r>
            <a:r>
              <a:rPr sz="1600" dirty="0"/>
              <a:t> </a:t>
            </a:r>
            <a:r>
              <a:rPr sz="1600" dirty="0" err="1"/>
              <a:t>profunca</a:t>
            </a:r>
            <a:r>
              <a:rPr sz="1600" dirty="0"/>
              <a:t> con </a:t>
            </a:r>
            <a:r>
              <a:rPr sz="1600" dirty="0" err="1"/>
              <a:t>defensa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hemiabdomen inferior.</a:t>
            </a:r>
          </a:p>
          <a:p>
            <a:pPr algn="l"/>
            <a:endParaRPr sz="1600" dirty="0"/>
          </a:p>
          <a:p>
            <a:pPr algn="l"/>
            <a:r>
              <a:rPr sz="1600" u="sng" dirty="0" err="1"/>
              <a:t>Analítica</a:t>
            </a:r>
            <a:r>
              <a:rPr sz="1600" u="sng" dirty="0"/>
              <a:t> </a:t>
            </a:r>
            <a:r>
              <a:rPr sz="1600" u="sng" dirty="0" err="1"/>
              <a:t>sanguínea</a:t>
            </a:r>
            <a:r>
              <a:rPr sz="1600" dirty="0"/>
              <a:t>: </a:t>
            </a:r>
            <a:r>
              <a:rPr sz="1600" dirty="0" err="1"/>
              <a:t>Leucocitos</a:t>
            </a:r>
            <a:r>
              <a:rPr sz="1600" dirty="0"/>
              <a:t> 11,26·10^3/</a:t>
            </a:r>
            <a:r>
              <a:rPr sz="1600" dirty="0" err="1"/>
              <a:t>microlitro</a:t>
            </a:r>
            <a:r>
              <a:rPr sz="1600" dirty="0"/>
              <a:t>; </a:t>
            </a:r>
            <a:r>
              <a:rPr sz="1600" dirty="0" err="1"/>
              <a:t>neutrófilos</a:t>
            </a:r>
            <a:r>
              <a:rPr sz="1600" dirty="0"/>
              <a:t> 78,8%; </a:t>
            </a:r>
            <a:r>
              <a:rPr sz="1600" dirty="0" err="1"/>
              <a:t>calprotectina</a:t>
            </a:r>
            <a:r>
              <a:rPr sz="1600" dirty="0"/>
              <a:t> fecal&gt;3.000 mg/kg; PCR 126,7</a:t>
            </a:r>
          </a:p>
        </p:txBody>
      </p:sp>
    </p:spTree>
    <p:extLst>
      <p:ext uri="{BB962C8B-B14F-4D97-AF65-F5344CB8AC3E}">
        <p14:creationId xmlns:p14="http://schemas.microsoft.com/office/powerpoint/2010/main" val="241919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08E4FC09-B08F-5C43-A70D-00457B5AA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0249" y="850900"/>
            <a:ext cx="6911502" cy="5156200"/>
          </a:xfrm>
        </p:spPr>
      </p:pic>
    </p:spTree>
    <p:extLst>
      <p:ext uri="{BB962C8B-B14F-4D97-AF65-F5344CB8AC3E}">
        <p14:creationId xmlns:p14="http://schemas.microsoft.com/office/powerpoint/2010/main" val="318492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32EA4-50B9-884C-85C3-A6591851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EGACOLONTOXICO.jpg" descr="MEGACOLONTOXICO.jpg">
            <a:extLst>
              <a:ext uri="{FF2B5EF4-FFF2-40B4-BE49-F238E27FC236}">
                <a16:creationId xmlns:a16="http://schemas.microsoft.com/office/drawing/2014/main" id="{51EBB1CE-C0C9-4440-8D9A-0EEBE3088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l="14181" r="15078"/>
          <a:stretch>
            <a:fillRect/>
          </a:stretch>
        </p:blipFill>
        <p:spPr>
          <a:xfrm>
            <a:off x="1984248" y="585216"/>
            <a:ext cx="6321551" cy="6017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428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293CAE-3FA3-C841-AF17-12F1A763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58" y="844061"/>
            <a:ext cx="9720073" cy="4023360"/>
          </a:xfrm>
        </p:spPr>
        <p:txBody>
          <a:bodyPr/>
          <a:lstStyle/>
          <a:p>
            <a:pPr algn="just"/>
            <a:r>
              <a:rPr lang="es-ES" dirty="0"/>
              <a:t>Colonoscopia: Mucosa </a:t>
            </a:r>
            <a:r>
              <a:rPr lang="es-ES" dirty="0" err="1"/>
              <a:t>eritematos</a:t>
            </a:r>
            <a:r>
              <a:rPr lang="es-ES" dirty="0"/>
              <a:t>, con pérdida de patrón vascular, friable con erosiones, exudados y ulceraciones.</a:t>
            </a:r>
          </a:p>
          <a:p>
            <a:pPr marL="128016" lvl="1" indent="0" algn="just">
              <a:buNone/>
            </a:pPr>
            <a:r>
              <a:rPr lang="es-ES" sz="2200" dirty="0"/>
              <a:t>Radiografía de abdomen: megacolon tóxico.</a:t>
            </a:r>
          </a:p>
          <a:p>
            <a:pPr marL="128016" lvl="1" indent="0" algn="ctr">
              <a:buNone/>
            </a:pPr>
            <a:endParaRPr lang="es-ES" sz="2200" b="1" u="sng" dirty="0"/>
          </a:p>
          <a:p>
            <a:pPr marL="128016" lvl="1" indent="0" algn="ctr">
              <a:buNone/>
            </a:pPr>
            <a:r>
              <a:rPr lang="es-ES" sz="2200" b="1" u="sng" dirty="0"/>
              <a:t>DIAGNÓSTICO: COLITIS ULCEROSA CON MEGACOLON TÓXICO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0822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</TotalTime>
  <Words>190</Words>
  <Application>Microsoft Macintosh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BANCO DE IMÁGENES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 DE IMÁGENES</dc:title>
  <dc:creator>Microsoft Office User</dc:creator>
  <cp:lastModifiedBy>Microsoft Office User</cp:lastModifiedBy>
  <cp:revision>1</cp:revision>
  <dcterms:created xsi:type="dcterms:W3CDTF">2019-02-22T11:30:04Z</dcterms:created>
  <dcterms:modified xsi:type="dcterms:W3CDTF">2019-02-22T11:36:48Z</dcterms:modified>
</cp:coreProperties>
</file>