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06"/>
    <p:restoredTop sz="94689"/>
  </p:normalViewPr>
  <p:slideViewPr>
    <p:cSldViewPr snapToGrid="0" snapToObjects="1">
      <p:cViewPr varScale="1">
        <p:scale>
          <a:sx n="81" d="100"/>
          <a:sy n="81" d="100"/>
        </p:scale>
        <p:origin x="192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6DD7CD-E978-A444-87E9-B0CA6172F6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BANCO DE IMÁGENES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F49CA9-A3AF-B24F-A5E9-8DFF42F163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Sáez Fuster, Julia nº 1529</a:t>
            </a:r>
          </a:p>
          <a:p>
            <a:r>
              <a:rPr lang="es-ES" dirty="0"/>
              <a:t>Servicio de Digestivo del HGUE</a:t>
            </a:r>
          </a:p>
          <a:p>
            <a:r>
              <a:rPr lang="es-ES" dirty="0"/>
              <a:t>Aprobado por la doctora Mº Dolores Picó</a:t>
            </a:r>
          </a:p>
        </p:txBody>
      </p:sp>
    </p:spTree>
    <p:extLst>
      <p:ext uri="{BB962C8B-B14F-4D97-AF65-F5344CB8AC3E}">
        <p14:creationId xmlns:p14="http://schemas.microsoft.com/office/powerpoint/2010/main" val="258943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A53682A-7618-4F44-8AD5-C20A2DAE58B0}"/>
              </a:ext>
            </a:extLst>
          </p:cNvPr>
          <p:cNvSpPr txBox="1"/>
          <p:nvPr/>
        </p:nvSpPr>
        <p:spPr>
          <a:xfrm>
            <a:off x="1178560" y="612844"/>
            <a:ext cx="81076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u="sng" dirty="0"/>
              <a:t>Motivo de consulta: </a:t>
            </a:r>
            <a:r>
              <a:rPr lang="es-ES" dirty="0"/>
              <a:t>Mujer de 42 años que acude por dolor abdominal de unas horas de evolución.</a:t>
            </a:r>
          </a:p>
          <a:p>
            <a:pPr algn="just"/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u="sng" dirty="0"/>
              <a:t>Antecedentes:</a:t>
            </a:r>
          </a:p>
          <a:p>
            <a:pPr lvl="1" algn="just"/>
            <a:r>
              <a:rPr lang="es-ES" dirty="0"/>
              <a:t>-No RAM</a:t>
            </a:r>
          </a:p>
          <a:p>
            <a:pPr lvl="1" algn="just"/>
            <a:r>
              <a:rPr lang="es-ES" dirty="0"/>
              <a:t>-No HTA, ni DLP, ni DM</a:t>
            </a:r>
          </a:p>
          <a:p>
            <a:pPr lvl="1" algn="just"/>
            <a:r>
              <a:rPr lang="es-ES" dirty="0"/>
              <a:t>-Colelitiasis múltiples.</a:t>
            </a:r>
          </a:p>
          <a:p>
            <a:pPr lvl="1" algn="just"/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u="sng" dirty="0"/>
              <a:t>Enfermedad actual</a:t>
            </a:r>
            <a:r>
              <a:rPr lang="es-ES" dirty="0"/>
              <a:t>: Mujer de 42 años que acude por dolor en epigastrio brusco que irradia a espalda de unas horas de evolución. No fiebre ni sensación </a:t>
            </a:r>
            <a:r>
              <a:rPr lang="es-ES" dirty="0" err="1"/>
              <a:t>distérmica</a:t>
            </a:r>
            <a:r>
              <a:rPr lang="es-ES" dirty="0"/>
              <a:t>. Asocia vómitos de contenido alimenticio. No diarrea. No síndrome miccional.</a:t>
            </a:r>
          </a:p>
          <a:p>
            <a:pPr algn="just"/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u="sng" dirty="0"/>
              <a:t>Exploración física</a:t>
            </a:r>
            <a:r>
              <a:rPr lang="es-ES" dirty="0"/>
              <a:t>: abdomen blanco, </a:t>
            </a:r>
            <a:r>
              <a:rPr lang="es-ES" dirty="0" err="1"/>
              <a:t>depresible</a:t>
            </a:r>
            <a:r>
              <a:rPr lang="es-ES" dirty="0"/>
              <a:t>, doloroso ligeramente en epigastrio, no se palpan masas ni </a:t>
            </a:r>
            <a:r>
              <a:rPr lang="es-ES" dirty="0" err="1"/>
              <a:t>megalias</a:t>
            </a:r>
            <a:r>
              <a:rPr lang="es-ES" dirty="0"/>
              <a:t>.</a:t>
            </a:r>
          </a:p>
          <a:p>
            <a:pPr algn="just"/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u="sng" dirty="0"/>
              <a:t>Analítica sanguínea: </a:t>
            </a:r>
            <a:r>
              <a:rPr lang="es-ES" dirty="0"/>
              <a:t>bilirrubina 2,36; GOT 1084, GPT 954, GGT 480, Fosfatasa alcalina 166; LDH 1520, Lipasa normal, PCR 1,1.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559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LEDOCOLITIASIS.jpg" descr="COLEDOCOLITIASIS.jpg">
            <a:extLst>
              <a:ext uri="{FF2B5EF4-FFF2-40B4-BE49-F238E27FC236}">
                <a16:creationId xmlns:a16="http://schemas.microsoft.com/office/drawing/2014/main" id="{F9C78837-FF73-A74D-A1A0-ADE239724C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/>
          </a:blip>
          <a:srcRect t="15002" b="763"/>
          <a:stretch/>
        </p:blipFill>
        <p:spPr>
          <a:xfrm>
            <a:off x="1344572" y="1270000"/>
            <a:ext cx="7262192" cy="41778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85094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LELITIASIS.jpg" descr="COLELITIASIS.jpg">
            <a:extLst>
              <a:ext uri="{FF2B5EF4-FFF2-40B4-BE49-F238E27FC236}">
                <a16:creationId xmlns:a16="http://schemas.microsoft.com/office/drawing/2014/main" id="{744B4F66-F327-C849-ABF0-5CF797F967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/>
          </a:blip>
          <a:srcRect t="13900"/>
          <a:stretch/>
        </p:blipFill>
        <p:spPr>
          <a:xfrm>
            <a:off x="689509" y="993227"/>
            <a:ext cx="7342013" cy="425668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186971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61665CB-90AE-EC48-A795-03AFB348AE3A}"/>
              </a:ext>
            </a:extLst>
          </p:cNvPr>
          <p:cNvSpPr txBox="1"/>
          <p:nvPr/>
        </p:nvSpPr>
        <p:spPr>
          <a:xfrm>
            <a:off x="1035268" y="1828800"/>
            <a:ext cx="78407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La vesícula biliar muestra una morfología piriforme, un ligero </a:t>
            </a:r>
            <a:r>
              <a:rPr lang="es-ES" dirty="0" err="1"/>
              <a:t>engroamiento</a:t>
            </a:r>
            <a:r>
              <a:rPr lang="es-ES" dirty="0"/>
              <a:t> difuso de su pared e </a:t>
            </a:r>
            <a:r>
              <a:rPr lang="es-ES" dirty="0" err="1"/>
              <a:t>hipointensidades</a:t>
            </a:r>
            <a:r>
              <a:rPr lang="es-ES" dirty="0"/>
              <a:t> en su interior en concordancia con cálculos. El colédoco aparece bien representado en las reconstrucciones y en su porción distal se identifica al menos una formación redondeada </a:t>
            </a:r>
            <a:r>
              <a:rPr lang="es-ES" dirty="0" err="1"/>
              <a:t>hipointensa</a:t>
            </a:r>
            <a:r>
              <a:rPr lang="es-ES" dirty="0"/>
              <a:t> milimétrica en concordancia con cálculo. Aumento de la captación de contraste en la pared de la vesícula biliar.</a:t>
            </a:r>
          </a:p>
          <a:p>
            <a:pPr algn="ctr"/>
            <a:endParaRPr lang="es-ES" b="1" u="sng" dirty="0"/>
          </a:p>
          <a:p>
            <a:pPr algn="ctr"/>
            <a:r>
              <a:rPr lang="es-ES" b="1" u="sng" dirty="0"/>
              <a:t>DIAGNÓSTICO: COLELITIASIS, COLEDOCOLITIASIS Y COLECISTITIS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00447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Faceta</Template>
  <TotalTime>6</TotalTime>
  <Words>222</Words>
  <Application>Microsoft Macintosh PowerPoint</Application>
  <PresentationFormat>Panorámica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BANCO DE IMÁGENES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BANCO DE IMÁGENES</dc:title>
  <dc:creator>Microsoft Office User</dc:creator>
  <cp:lastModifiedBy>Microsoft Office User</cp:lastModifiedBy>
  <cp:revision>1</cp:revision>
  <dcterms:created xsi:type="dcterms:W3CDTF">2019-02-22T11:23:35Z</dcterms:created>
  <dcterms:modified xsi:type="dcterms:W3CDTF">2019-02-22T11:29:44Z</dcterms:modified>
</cp:coreProperties>
</file>