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4660" autoAdjust="0"/>
  </p:normalViewPr>
  <p:slideViewPr>
    <p:cSldViewPr>
      <p:cViewPr>
        <p:scale>
          <a:sx n="106" d="100"/>
          <a:sy n="106" d="100"/>
        </p:scale>
        <p:origin x="-492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Talleres integrados III</a:t>
            </a:r>
            <a:r>
              <a:rPr lang="es-ES" dirty="0" smtClean="0"/>
              <a:t>: Neumología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DIAGNÓSTICO A PRIMERA VISTA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Helena Trigueros </a:t>
            </a:r>
            <a:r>
              <a:rPr lang="es-ES" dirty="0" err="1" smtClean="0"/>
              <a:t>Buil</a:t>
            </a:r>
            <a:r>
              <a:rPr lang="es-ES" dirty="0" smtClean="0"/>
              <a:t> </a:t>
            </a:r>
            <a:r>
              <a:rPr lang="es-ES" dirty="0" smtClean="0"/>
              <a:t>(Nº </a:t>
            </a:r>
            <a:r>
              <a:rPr lang="es-ES" dirty="0" err="1" smtClean="0"/>
              <a:t>exp</a:t>
            </a:r>
            <a:r>
              <a:rPr lang="es-ES" dirty="0" smtClean="0"/>
              <a:t>: 1853</a:t>
            </a:r>
            <a:r>
              <a:rPr lang="es-ES" dirty="0" smtClean="0"/>
              <a:t>)</a:t>
            </a:r>
          </a:p>
          <a:p>
            <a:r>
              <a:rPr lang="es-ES" dirty="0" smtClean="0"/>
              <a:t>Curso </a:t>
            </a:r>
            <a:r>
              <a:rPr lang="es-ES" dirty="0" smtClean="0"/>
              <a:t>2018-2019</a:t>
            </a:r>
          </a:p>
          <a:p>
            <a:r>
              <a:rPr lang="es-ES" dirty="0" smtClean="0"/>
              <a:t>Aprobado por Dra. Isabel Padilla Navas</a:t>
            </a:r>
          </a:p>
          <a:p>
            <a:r>
              <a:rPr lang="es-ES" dirty="0" smtClean="0"/>
              <a:t>Hospital </a:t>
            </a:r>
            <a:r>
              <a:rPr lang="es-ES" dirty="0" smtClean="0"/>
              <a:t>General </a:t>
            </a:r>
            <a:r>
              <a:rPr lang="es-ES" dirty="0" smtClean="0"/>
              <a:t>Universitario de </a:t>
            </a:r>
            <a:r>
              <a:rPr lang="es-ES" dirty="0" smtClean="0"/>
              <a:t>Elche</a:t>
            </a:r>
          </a:p>
          <a:p>
            <a:endParaRPr lang="es-ES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67" y="188640"/>
            <a:ext cx="2321559" cy="12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4365104"/>
          </a:xfrm>
        </p:spPr>
        <p:txBody>
          <a:bodyPr>
            <a:normAutofit/>
          </a:bodyPr>
          <a:lstStyle/>
          <a:p>
            <a:r>
              <a:rPr lang="es-ES" sz="2000" dirty="0" smtClean="0"/>
              <a:t>MC:  </a:t>
            </a:r>
            <a:r>
              <a:rPr lang="es-ES" sz="2000" dirty="0" smtClean="0"/>
              <a:t>Varón de 71 años que acude por </a:t>
            </a:r>
            <a:r>
              <a:rPr lang="es-ES" sz="2000" b="1" u="sng" dirty="0" smtClean="0"/>
              <a:t>disnea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Antecedentes: </a:t>
            </a:r>
            <a:r>
              <a:rPr lang="es-ES" sz="2000" dirty="0"/>
              <a:t>No RAM. DLP, no HTA, no DM</a:t>
            </a:r>
            <a:r>
              <a:rPr lang="es-ES" sz="2000" dirty="0" smtClean="0"/>
              <a:t>. </a:t>
            </a:r>
            <a:r>
              <a:rPr lang="es-ES" sz="2000" b="1" u="sng" dirty="0" smtClean="0"/>
              <a:t>Fumador activo</a:t>
            </a:r>
            <a:r>
              <a:rPr lang="es-ES" sz="2000" b="1" dirty="0" smtClean="0"/>
              <a:t> </a:t>
            </a:r>
            <a:r>
              <a:rPr lang="es-ES" sz="2000" dirty="0" smtClean="0"/>
              <a:t>con consumo acumulado 55 años-paquete. </a:t>
            </a:r>
            <a:r>
              <a:rPr lang="es-ES" sz="2000" b="1" u="sng" dirty="0" smtClean="0"/>
              <a:t>EPOC muy grave</a:t>
            </a:r>
            <a:r>
              <a:rPr lang="es-ES" sz="2000" dirty="0" smtClean="0"/>
              <a:t>.  Última </a:t>
            </a:r>
            <a:r>
              <a:rPr lang="es-ES" sz="2000" dirty="0" err="1" smtClean="0"/>
              <a:t>e</a:t>
            </a:r>
            <a:r>
              <a:rPr lang="es-ES" sz="2000" dirty="0" err="1" smtClean="0"/>
              <a:t>spirometría</a:t>
            </a:r>
            <a:r>
              <a:rPr lang="es-ES" sz="2000" dirty="0" smtClean="0"/>
              <a:t>: </a:t>
            </a:r>
            <a:r>
              <a:rPr lang="es-ES" sz="1800" dirty="0" smtClean="0"/>
              <a:t>FEV1/FVC 47%, FEV1 34%.  En </a:t>
            </a:r>
            <a:r>
              <a:rPr lang="es-ES" sz="1800" dirty="0" err="1" smtClean="0"/>
              <a:t>tto</a:t>
            </a:r>
            <a:r>
              <a:rPr lang="es-ES" sz="1800" dirty="0" smtClean="0"/>
              <a:t> con bromuro de </a:t>
            </a:r>
            <a:r>
              <a:rPr lang="es-ES" sz="1800" dirty="0" err="1" smtClean="0"/>
              <a:t>ipratropio</a:t>
            </a:r>
            <a:r>
              <a:rPr lang="es-ES" sz="1800" dirty="0" smtClean="0"/>
              <a:t>, </a:t>
            </a:r>
            <a:r>
              <a:rPr lang="es-ES" sz="1800" dirty="0" err="1"/>
              <a:t>a</a:t>
            </a:r>
            <a:r>
              <a:rPr lang="es-ES" sz="1800" dirty="0" err="1" smtClean="0"/>
              <a:t>torvastatina</a:t>
            </a:r>
            <a:r>
              <a:rPr lang="es-ES" sz="1800" dirty="0" smtClean="0"/>
              <a:t>, </a:t>
            </a:r>
            <a:r>
              <a:rPr lang="es-ES" sz="1800" dirty="0"/>
              <a:t>s</a:t>
            </a:r>
            <a:r>
              <a:rPr lang="es-ES" sz="1800" dirty="0" smtClean="0"/>
              <a:t>albutamol y </a:t>
            </a:r>
            <a:r>
              <a:rPr lang="es-ES" sz="1800" dirty="0" err="1"/>
              <a:t>b</a:t>
            </a:r>
            <a:r>
              <a:rPr lang="es-ES" sz="1800" dirty="0" err="1" smtClean="0"/>
              <a:t>udesonida+formoterol</a:t>
            </a:r>
            <a:r>
              <a:rPr lang="es-ES" sz="1800" dirty="0" smtClean="0"/>
              <a:t>.</a:t>
            </a:r>
            <a:endParaRPr lang="es-ES" sz="1800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exploración radiológicas en 2013 se objetivaron cambios difusos por enfisema en campos </a:t>
            </a:r>
            <a:r>
              <a:rPr lang="es-ES" sz="2000" dirty="0" smtClean="0"/>
              <a:t>superiores. </a:t>
            </a:r>
          </a:p>
          <a:p>
            <a:r>
              <a:rPr lang="es-ES" sz="2000" dirty="0" smtClean="0"/>
              <a:t>Enfermedad </a:t>
            </a:r>
            <a:r>
              <a:rPr lang="es-ES" sz="2000" dirty="0"/>
              <a:t>actual: Empeoramiento de su disnea habitual después de recibir el alta tras un ingreso por gripe A. </a:t>
            </a:r>
            <a:r>
              <a:rPr lang="es-ES" sz="2000" dirty="0" smtClean="0"/>
              <a:t>Desde el </a:t>
            </a:r>
            <a:r>
              <a:rPr lang="es-ES" sz="2000" dirty="0"/>
              <a:t>alta </a:t>
            </a:r>
            <a:r>
              <a:rPr lang="es-ES" sz="2000" b="1" u="sng" dirty="0"/>
              <a:t>no ha tomado </a:t>
            </a:r>
            <a:r>
              <a:rPr lang="es-ES" sz="2000" b="1" u="sng" dirty="0" smtClean="0"/>
              <a:t>ninguna medicación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Exploración </a:t>
            </a:r>
            <a:r>
              <a:rPr lang="es-ES" sz="2000" dirty="0" smtClean="0"/>
              <a:t>física: </a:t>
            </a:r>
            <a:r>
              <a:rPr lang="es-ES" sz="2000" dirty="0" smtClean="0"/>
              <a:t>EGR</a:t>
            </a:r>
            <a:r>
              <a:rPr lang="es-ES" sz="2000" dirty="0" smtClean="0"/>
              <a:t>. </a:t>
            </a:r>
            <a:r>
              <a:rPr lang="es-ES" sz="2000" dirty="0" smtClean="0"/>
              <a:t>Afebril. </a:t>
            </a:r>
            <a:r>
              <a:rPr lang="es-ES" sz="2000" dirty="0" err="1" smtClean="0"/>
              <a:t>Taquipneico</a:t>
            </a:r>
            <a:r>
              <a:rPr lang="es-ES" sz="2000" dirty="0" smtClean="0"/>
              <a:t>. Hipoventilación generalizada, </a:t>
            </a:r>
            <a:r>
              <a:rPr lang="es-ES" sz="2000" dirty="0" err="1" smtClean="0"/>
              <a:t>roncus</a:t>
            </a:r>
            <a:r>
              <a:rPr lang="es-ES" sz="2000" dirty="0" smtClean="0"/>
              <a:t> y </a:t>
            </a:r>
            <a:r>
              <a:rPr lang="es-ES" sz="2000" dirty="0" smtClean="0"/>
              <a:t>sibilantes. Tonos </a:t>
            </a:r>
            <a:r>
              <a:rPr lang="es-ES" sz="2000" dirty="0" smtClean="0"/>
              <a:t>rítmicos sin </a:t>
            </a:r>
            <a:r>
              <a:rPr lang="es-ES" sz="2000" dirty="0" smtClean="0"/>
              <a:t>soplos.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del caso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2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Imágenes: Radiografía y TAC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30085"/>
            <a:ext cx="6646119" cy="54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769120" y="260648"/>
            <a:ext cx="801905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8312365" y="161020"/>
            <a:ext cx="801905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14"/>
            <a:ext cx="4572000" cy="68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RX de tórax: </a:t>
            </a:r>
            <a:r>
              <a:rPr lang="es-ES" b="1" u="sng" dirty="0" smtClean="0"/>
              <a:t>Lesión </a:t>
            </a:r>
            <a:r>
              <a:rPr lang="es-ES" b="1" u="sng" dirty="0" err="1" smtClean="0"/>
              <a:t>cavitada</a:t>
            </a:r>
            <a:r>
              <a:rPr lang="es-ES" b="1" u="sng" dirty="0" smtClean="0"/>
              <a:t> </a:t>
            </a:r>
            <a:r>
              <a:rPr lang="es-ES" dirty="0" smtClean="0"/>
              <a:t>a nivel del LSI</a:t>
            </a:r>
          </a:p>
          <a:p>
            <a:r>
              <a:rPr lang="es-ES" dirty="0" smtClean="0"/>
              <a:t>TAC: Lesión quística de aspecto bilobulado, localizada en periferia del LSI y asociada a bronquiectasias compatible con lesión inflamatoria </a:t>
            </a:r>
            <a:r>
              <a:rPr lang="es-ES" dirty="0" err="1" smtClean="0"/>
              <a:t>cicatrizal</a:t>
            </a:r>
            <a:r>
              <a:rPr lang="es-ES" dirty="0" smtClean="0"/>
              <a:t> de larga evolución (probablemente secundaria a enfisema o antecedente de TBC) y que presenta contenido sólido </a:t>
            </a:r>
            <a:r>
              <a:rPr lang="es-ES" dirty="0" err="1" smtClean="0"/>
              <a:t>hipodenso</a:t>
            </a:r>
            <a:r>
              <a:rPr lang="es-ES" dirty="0" smtClean="0"/>
              <a:t>. </a:t>
            </a:r>
            <a:r>
              <a:rPr lang="es-ES" b="1" u="sng" dirty="0" smtClean="0"/>
              <a:t>Signo de la media luna. </a:t>
            </a:r>
          </a:p>
          <a:p>
            <a:r>
              <a:rPr lang="es-ES" dirty="0" smtClean="0"/>
              <a:t>Diagnóstico: </a:t>
            </a:r>
            <a:r>
              <a:rPr lang="es-ES" b="1" u="sng" dirty="0" err="1" smtClean="0"/>
              <a:t>Micetoma</a:t>
            </a:r>
            <a:r>
              <a:rPr lang="es-ES" dirty="0"/>
              <a:t> </a:t>
            </a:r>
            <a:r>
              <a:rPr lang="es-ES" dirty="0" smtClean="0"/>
              <a:t>en paciente con EPOC agudizado.</a:t>
            </a:r>
            <a:endParaRPr lang="es-ES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2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66" y="1523810"/>
            <a:ext cx="52537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7956376" y="2420888"/>
            <a:ext cx="936104" cy="13711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051" y="692696"/>
            <a:ext cx="460018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2699792" y="2801729"/>
            <a:ext cx="720080" cy="68558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3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227</Words>
  <Application>Microsoft Office PowerPoint</Application>
  <PresentationFormat>Presentación en pantalla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Forma de onda</vt:lpstr>
      <vt:lpstr>Talleres integrados III: Neumología DIAGNÓSTICO A PRIMERA VISTA</vt:lpstr>
      <vt:lpstr>Resumen del caso</vt:lpstr>
      <vt:lpstr>Imágenes: Radiografía y TAC</vt:lpstr>
      <vt:lpstr>Presentación de PowerPoint</vt:lpstr>
      <vt:lpstr>DIAGNÓSTICO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DIAGNÓSTICO A PRIMERA VISTA</dc:title>
  <dc:creator>Helena</dc:creator>
  <cp:lastModifiedBy>Helena</cp:lastModifiedBy>
  <cp:revision>28</cp:revision>
  <dcterms:created xsi:type="dcterms:W3CDTF">2019-02-18T19:50:52Z</dcterms:created>
  <dcterms:modified xsi:type="dcterms:W3CDTF">2019-02-24T19:25:24Z</dcterms:modified>
</cp:coreProperties>
</file>