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>
      <p:cViewPr varScale="1">
        <p:scale>
          <a:sx n="74" d="100"/>
          <a:sy n="74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Talleres integrados III: Neumología</a:t>
            </a:r>
            <a:br>
              <a:rPr lang="es-ES" dirty="0" smtClean="0"/>
            </a:br>
            <a:r>
              <a:rPr lang="es-ES" dirty="0" smtClean="0"/>
              <a:t>DIAGNÓSTICO </a:t>
            </a:r>
            <a:r>
              <a:rPr lang="es-ES" dirty="0" smtClean="0"/>
              <a:t>A PRIMERA </a:t>
            </a:r>
            <a:r>
              <a:rPr lang="es-ES" dirty="0" smtClean="0"/>
              <a:t>VISTA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Helena Trigueros </a:t>
            </a:r>
            <a:r>
              <a:rPr lang="es-ES" dirty="0" err="1" smtClean="0"/>
              <a:t>Buil</a:t>
            </a:r>
            <a:r>
              <a:rPr lang="es-ES" dirty="0" smtClean="0"/>
              <a:t> </a:t>
            </a:r>
            <a:r>
              <a:rPr lang="es-ES" dirty="0" smtClean="0"/>
              <a:t>(Nº </a:t>
            </a:r>
            <a:r>
              <a:rPr lang="es-ES" dirty="0" err="1" smtClean="0"/>
              <a:t>exp</a:t>
            </a:r>
            <a:r>
              <a:rPr lang="es-ES" dirty="0" smtClean="0"/>
              <a:t>: 1853</a:t>
            </a:r>
            <a:r>
              <a:rPr lang="es-ES" dirty="0" smtClean="0"/>
              <a:t>)</a:t>
            </a:r>
          </a:p>
          <a:p>
            <a:r>
              <a:rPr lang="es-ES" dirty="0" smtClean="0"/>
              <a:t>Curso </a:t>
            </a:r>
            <a:r>
              <a:rPr lang="es-ES" dirty="0" smtClean="0"/>
              <a:t>2018-2019</a:t>
            </a:r>
          </a:p>
          <a:p>
            <a:r>
              <a:rPr lang="es-ES" dirty="0" smtClean="0"/>
              <a:t>Aprobado por Dra. Isabel Padilla Navas</a:t>
            </a:r>
          </a:p>
          <a:p>
            <a:r>
              <a:rPr lang="es-ES" dirty="0" smtClean="0"/>
              <a:t>Hospital </a:t>
            </a:r>
            <a:r>
              <a:rPr lang="es-ES" dirty="0" smtClean="0"/>
              <a:t>General </a:t>
            </a:r>
            <a:r>
              <a:rPr lang="es-ES" dirty="0" err="1" smtClean="0"/>
              <a:t>Universitariode</a:t>
            </a:r>
            <a:r>
              <a:rPr lang="es-ES" dirty="0" smtClean="0"/>
              <a:t> de Elche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067" y="188640"/>
            <a:ext cx="2321559" cy="123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2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564904"/>
            <a:ext cx="7984397" cy="4182534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/>
              <a:t>MC:  </a:t>
            </a:r>
            <a:r>
              <a:rPr lang="es-ES" sz="2000" dirty="0" smtClean="0"/>
              <a:t>Varón de 85 </a:t>
            </a:r>
            <a:r>
              <a:rPr lang="es-ES" sz="2000" dirty="0"/>
              <a:t>años </a:t>
            </a:r>
            <a:r>
              <a:rPr lang="es-ES" sz="2000" dirty="0" smtClean="0"/>
              <a:t>que acude por opacidad </a:t>
            </a:r>
            <a:r>
              <a:rPr lang="es-ES" sz="2000" dirty="0"/>
              <a:t>pulmonar izquierda y </a:t>
            </a:r>
            <a:r>
              <a:rPr lang="es-ES" sz="2000" b="1" u="sng" dirty="0" smtClean="0"/>
              <a:t>hemoptisis</a:t>
            </a:r>
            <a:r>
              <a:rPr lang="es-ES" sz="2000" dirty="0"/>
              <a:t>. </a:t>
            </a:r>
            <a:endParaRPr lang="es-ES" sz="2000" dirty="0" smtClean="0"/>
          </a:p>
          <a:p>
            <a:pPr algn="just"/>
            <a:r>
              <a:rPr lang="es-ES" sz="2000" dirty="0" smtClean="0"/>
              <a:t>Antecedentes</a:t>
            </a:r>
            <a:r>
              <a:rPr lang="es-ES" sz="2000" dirty="0"/>
              <a:t>: No RAM, HTA, DM tipo 2 no insulinodependiente, no DLP. Fumador activo con consumo de </a:t>
            </a:r>
            <a:r>
              <a:rPr lang="es-ES" sz="2000" b="1" u="sng" dirty="0"/>
              <a:t>70 años/paquete</a:t>
            </a:r>
            <a:r>
              <a:rPr lang="es-ES" sz="2000" dirty="0"/>
              <a:t>. EPOC estable y vacunado de la gripe.</a:t>
            </a:r>
          </a:p>
          <a:p>
            <a:pPr algn="just"/>
            <a:r>
              <a:rPr lang="es-ES" sz="2000" dirty="0" smtClean="0"/>
              <a:t>Enfermedad </a:t>
            </a:r>
            <a:r>
              <a:rPr lang="es-ES" sz="2000" dirty="0" smtClean="0"/>
              <a:t>actual: </a:t>
            </a:r>
            <a:r>
              <a:rPr lang="es-ES" sz="2000" dirty="0" smtClean="0"/>
              <a:t>hemoptisis </a:t>
            </a:r>
            <a:r>
              <a:rPr lang="es-ES" sz="2000" dirty="0"/>
              <a:t>de dos semanas de </a:t>
            </a:r>
            <a:r>
              <a:rPr lang="es-ES" sz="2000" dirty="0" smtClean="0"/>
              <a:t>evolución. Se </a:t>
            </a:r>
            <a:r>
              <a:rPr lang="es-ES" sz="2000" dirty="0" smtClean="0"/>
              <a:t>realiza una </a:t>
            </a:r>
            <a:r>
              <a:rPr lang="es-ES" sz="2000" dirty="0"/>
              <a:t>r</a:t>
            </a:r>
            <a:r>
              <a:rPr lang="es-ES" sz="2000" dirty="0" smtClean="0"/>
              <a:t>adiogr</a:t>
            </a:r>
            <a:r>
              <a:rPr lang="es-ES" sz="2000" dirty="0" smtClean="0"/>
              <a:t>afía</a:t>
            </a:r>
            <a:r>
              <a:rPr lang="es-ES" sz="2000" dirty="0" smtClean="0"/>
              <a:t> </a:t>
            </a:r>
            <a:r>
              <a:rPr lang="es-ES" sz="2000" dirty="0" smtClean="0"/>
              <a:t>de tórax en atención </a:t>
            </a:r>
            <a:r>
              <a:rPr lang="es-ES" sz="2000" dirty="0" smtClean="0"/>
              <a:t>primaria </a:t>
            </a:r>
            <a:r>
              <a:rPr lang="es-ES" sz="2000" dirty="0" smtClean="0"/>
              <a:t>que </a:t>
            </a:r>
            <a:r>
              <a:rPr lang="es-ES" sz="2000" dirty="0" smtClean="0"/>
              <a:t>a</a:t>
            </a:r>
            <a:r>
              <a:rPr lang="es-ES" sz="2000" dirty="0" smtClean="0"/>
              <a:t>parece alterada  y es </a:t>
            </a:r>
            <a:r>
              <a:rPr lang="es-ES" sz="2000" dirty="0" smtClean="0"/>
              <a:t>ingresado para su estudio</a:t>
            </a:r>
            <a:r>
              <a:rPr lang="es-ES" sz="2000" dirty="0" smtClean="0"/>
              <a:t>. No </a:t>
            </a:r>
            <a:r>
              <a:rPr lang="es-ES" sz="2000" dirty="0"/>
              <a:t>ha presentado fiebre, ni disnea, ni dolor torácico. Presenta criterios de bronquitis crónica con tos y expectoración de manera </a:t>
            </a:r>
            <a:r>
              <a:rPr lang="es-ES" sz="2000" dirty="0" smtClean="0"/>
              <a:t>habitual.</a:t>
            </a:r>
            <a:endParaRPr lang="es-ES" sz="2000" dirty="0" smtClean="0"/>
          </a:p>
          <a:p>
            <a:pPr algn="just"/>
            <a:r>
              <a:rPr lang="es-ES" sz="2000" dirty="0" smtClean="0"/>
              <a:t>Exploración </a:t>
            </a:r>
            <a:r>
              <a:rPr lang="es-ES" sz="2000" dirty="0" smtClean="0"/>
              <a:t>física: BEG. En </a:t>
            </a:r>
            <a:r>
              <a:rPr lang="es-ES" sz="2000" dirty="0"/>
              <a:t>la ACP presentaba tonos rítmicos y </a:t>
            </a:r>
            <a:r>
              <a:rPr lang="es-ES" sz="2000" dirty="0"/>
              <a:t>m</a:t>
            </a:r>
            <a:r>
              <a:rPr lang="es-ES" sz="2000" dirty="0" smtClean="0"/>
              <a:t>urmullo </a:t>
            </a:r>
            <a:r>
              <a:rPr lang="es-ES" sz="2000" dirty="0" smtClean="0"/>
              <a:t>vesicular </a:t>
            </a:r>
            <a:r>
              <a:rPr lang="es-ES" sz="2000" dirty="0"/>
              <a:t>disminuido con </a:t>
            </a:r>
            <a:r>
              <a:rPr lang="es-ES" sz="2000" b="1" u="sng" dirty="0"/>
              <a:t>abolición en campos izquierdos</a:t>
            </a:r>
            <a:r>
              <a:rPr lang="es-ES" sz="2000" dirty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del caso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02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RADIOGRAFÍA TÓRAX</a:t>
            </a:r>
            <a:endParaRPr lang="es-ES" dirty="0"/>
          </a:p>
        </p:txBody>
      </p:sp>
      <p:pic>
        <p:nvPicPr>
          <p:cNvPr id="2050" name="Picture 2" descr="F:\IMAGENES TALLERES\Caso 4 Hemitor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17435"/>
            <a:ext cx="7211221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9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TAC (ventana pulmonar)</a:t>
            </a:r>
            <a:endParaRPr lang="es-ES" dirty="0"/>
          </a:p>
        </p:txBody>
      </p:sp>
      <p:pic>
        <p:nvPicPr>
          <p:cNvPr id="1026" name="Picture 2" descr="F:\IMAGENES TALLERES\TAC hemitorax blanco 2- 14302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373231"/>
            <a:ext cx="6903533" cy="535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5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TAC</a:t>
            </a:r>
            <a:endParaRPr lang="es-ES" dirty="0"/>
          </a:p>
        </p:txBody>
      </p:sp>
      <p:pic>
        <p:nvPicPr>
          <p:cNvPr id="5" name="Picture 2" descr="F:\IMAGENES TALLERES\TAC hemitorax blanco 14302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509540" cy="528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9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RX de tórax: </a:t>
            </a:r>
            <a:r>
              <a:rPr lang="es-ES" b="1" u="sng" dirty="0" smtClean="0"/>
              <a:t>Atelectasia</a:t>
            </a:r>
            <a:r>
              <a:rPr lang="es-ES" dirty="0" smtClean="0"/>
              <a:t> hemitórax </a:t>
            </a:r>
            <a:r>
              <a:rPr lang="es-ES" dirty="0"/>
              <a:t>izquierdo con pérdida de volumen </a:t>
            </a:r>
            <a:endParaRPr lang="es-ES" dirty="0" smtClean="0"/>
          </a:p>
          <a:p>
            <a:r>
              <a:rPr lang="es-ES" dirty="0" smtClean="0"/>
              <a:t>TAC: </a:t>
            </a:r>
            <a:r>
              <a:rPr lang="es-ES" b="1" u="sng" dirty="0"/>
              <a:t>Masa </a:t>
            </a:r>
            <a:r>
              <a:rPr lang="es-ES" b="1" u="sng" dirty="0" err="1"/>
              <a:t>hiliar</a:t>
            </a:r>
            <a:r>
              <a:rPr lang="es-ES" b="1" dirty="0"/>
              <a:t> </a:t>
            </a:r>
            <a:r>
              <a:rPr lang="es-ES" dirty="0"/>
              <a:t>izquierda heterogénea sugestiva de </a:t>
            </a:r>
            <a:r>
              <a:rPr lang="es-ES" dirty="0" smtClean="0"/>
              <a:t>neoplasia, con centro </a:t>
            </a:r>
            <a:r>
              <a:rPr lang="es-ES" dirty="0" err="1" smtClean="0"/>
              <a:t>hipodenso</a:t>
            </a:r>
            <a:r>
              <a:rPr lang="es-ES" dirty="0" smtClean="0"/>
              <a:t> (posible necrosis).  </a:t>
            </a:r>
            <a:r>
              <a:rPr lang="es-ES" dirty="0" smtClean="0"/>
              <a:t>Contacto con </a:t>
            </a:r>
            <a:r>
              <a:rPr lang="es-ES" dirty="0"/>
              <a:t>arteria pulmonar principal izquierda y con venas pulmonares. Moderado derrame pleural izquierdo. Adenopatía anterior a arteria pulmonar izquierda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Broncoscopia</a:t>
            </a:r>
            <a:r>
              <a:rPr lang="es-ES" dirty="0" smtClean="0"/>
              <a:t> + estudio </a:t>
            </a:r>
            <a:r>
              <a:rPr lang="es-ES" dirty="0" err="1" smtClean="0"/>
              <a:t>anatomo</a:t>
            </a:r>
            <a:r>
              <a:rPr lang="es-ES" dirty="0" err="1" smtClean="0"/>
              <a:t>patológico</a:t>
            </a:r>
            <a:r>
              <a:rPr lang="es-ES" dirty="0" smtClean="0"/>
              <a:t>: Carcinoma escamoso.</a:t>
            </a:r>
          </a:p>
          <a:p>
            <a:endParaRPr lang="es-ES" dirty="0" smtClean="0"/>
          </a:p>
          <a:p>
            <a:r>
              <a:rPr lang="es-ES" b="1" dirty="0" smtClean="0"/>
              <a:t>Diagnóstico</a:t>
            </a:r>
            <a:r>
              <a:rPr lang="es-ES" dirty="0" smtClean="0"/>
              <a:t>:  </a:t>
            </a:r>
            <a:r>
              <a:rPr lang="es-ES" b="1" u="sng" dirty="0" smtClean="0"/>
              <a:t>Neoplasia pulmonar</a:t>
            </a:r>
            <a:r>
              <a:rPr lang="es-ES" b="1" dirty="0" smtClean="0"/>
              <a:t> </a:t>
            </a:r>
            <a:r>
              <a:rPr lang="es-ES" dirty="0" smtClean="0"/>
              <a:t>con atelectasia pulmonar izquierda y derrame asociado.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62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233</Words>
  <Application>Microsoft Office PowerPoint</Application>
  <PresentationFormat>Presentación en pantalla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Forma de onda</vt:lpstr>
      <vt:lpstr>Talleres integrados III: Neumología DIAGNÓSTICO A PRIMERA VISTA</vt:lpstr>
      <vt:lpstr>Resumen del caso</vt:lpstr>
      <vt:lpstr>RADIOGRAFÍA TÓRAX</vt:lpstr>
      <vt:lpstr>TAC (ventana pulmonar)</vt:lpstr>
      <vt:lpstr>TAC</vt:lpstr>
      <vt:lpstr>DIAGNÓSTICO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III: DIAGNÓSTICO A PRIMERA VISTA</dc:title>
  <dc:creator>Helena</dc:creator>
  <cp:lastModifiedBy>Helena</cp:lastModifiedBy>
  <cp:revision>19</cp:revision>
  <dcterms:created xsi:type="dcterms:W3CDTF">2019-02-18T19:50:52Z</dcterms:created>
  <dcterms:modified xsi:type="dcterms:W3CDTF">2019-02-24T19:13:36Z</dcterms:modified>
</cp:coreProperties>
</file>