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6" r:id="rId5"/>
    <p:sldId id="258" r:id="rId6"/>
    <p:sldId id="257" r:id="rId7"/>
    <p:sldId id="277" r:id="rId8"/>
    <p:sldId id="278" r:id="rId9"/>
    <p:sldId id="260" r:id="rId10"/>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p:cViewPr varScale="1">
        <p:scale>
          <a:sx n="72" d="100"/>
          <a:sy n="72" d="100"/>
        </p:scale>
        <p:origin x="456" y="66"/>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F483FAA6-1C6F-4304-97D9-80FC75AADF86}" type="datetime1">
              <a:rPr lang="es-ES" smtClean="0"/>
              <a:t>15/02/2019</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es-ES" smtClean="0"/>
              <a:pPr algn="r" rtl="0"/>
              <a:t>‹Nº›</a:t>
            </a:fld>
            <a:endParaRPr lang="es-ES"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15728C-820A-4372-A9B6-9A10B49BCF4A}" type="datetime1">
              <a:rPr lang="es-ES" noProof="0" smtClean="0"/>
              <a:pPr/>
              <a:t>15/02/2019</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es-ES" noProof="0" smtClean="0"/>
              <a:pPr/>
              <a:t>‹Nº›</a:t>
            </a:fld>
            <a:endParaRPr lang="es-ES" noProof="0"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DE0FDE7-FE71-46E3-9512-437B13AD5F46}" type="slidenum">
              <a:rPr lang="es-ES" smtClean="0"/>
              <a:pPr/>
              <a:t>1</a:t>
            </a:fld>
            <a:endParaRPr lang="es-ES" dirty="0"/>
          </a:p>
        </p:txBody>
      </p:sp>
    </p:spTree>
    <p:extLst>
      <p:ext uri="{BB962C8B-B14F-4D97-AF65-F5344CB8AC3E}">
        <p14:creationId xmlns:p14="http://schemas.microsoft.com/office/powerpoint/2010/main" val="265746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74812" y="1524000"/>
            <a:ext cx="8839201" cy="3200400"/>
          </a:xfrm>
        </p:spPr>
        <p:txBody>
          <a:bodyPr rtlCol="0">
            <a:noAutofit/>
          </a:bodyPr>
          <a:lstStyle>
            <a:lvl1pPr algn="l" rtl="0">
              <a:lnSpc>
                <a:spcPct val="90000"/>
              </a:lnSpc>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alternativa con leyenda">
    <p:spTree>
      <p:nvGrpSpPr>
        <p:cNvPr id="1" name=""/>
        <p:cNvGrpSpPr/>
        <p:nvPr/>
      </p:nvGrpSpPr>
      <p:grpSpPr>
        <a:xfrm>
          <a:off x="0" y="0"/>
          <a:ext cx="0" cy="0"/>
          <a:chOff x="0" y="0"/>
          <a:chExt cx="0" cy="0"/>
        </a:xfrm>
      </p:grpSpPr>
      <p:sp>
        <p:nvSpPr>
          <p:cNvPr id="10" name="Rectángulo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Rectángulo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Editar los estilos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C02B1484-D447-4C32-8F0C-7AB91D81757C}" type="datetime1">
              <a:rPr lang="es-ES" noProof="0" smtClean="0"/>
              <a:pPr/>
              <a:t>15/02/2019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295C98EF-2ED2-458F-9A3F-8DFE0709A797}" type="datetime1">
              <a:rPr lang="es-ES" noProof="0" smtClean="0"/>
              <a:pPr/>
              <a:t>15/02/2019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75812" y="685801"/>
            <a:ext cx="1219201"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3" y="685800"/>
            <a:ext cx="8153399" cy="5486400"/>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FA633A34-8A09-41A0-9514-FE043CF66A39}" type="datetime1">
              <a:rPr lang="es-ES" noProof="0" smtClean="0"/>
              <a:pPr/>
              <a:t>15/02/2019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922A927E-46EB-41D9-955C-E17FF86F0C6A}" type="datetime1">
              <a:rPr lang="es-ES" noProof="0" smtClean="0"/>
              <a:pPr/>
              <a:t>15/02/2019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lvl1pPr algn="l" rtl="0">
              <a:defRPr sz="1100"/>
            </a:lvl1pPr>
          </a:lstStyle>
          <a:p>
            <a:pPr rtl="0"/>
            <a:endParaRPr lang="es-ES" noProof="0" dirty="0"/>
          </a:p>
        </p:txBody>
      </p:sp>
      <p:sp>
        <p:nvSpPr>
          <p:cNvPr id="4" name="Marcador de posición de fecha 3"/>
          <p:cNvSpPr>
            <a:spLocks noGrp="1"/>
          </p:cNvSpPr>
          <p:nvPr>
            <p:ph type="dt" sz="half" idx="10"/>
          </p:nvPr>
        </p:nvSpPr>
        <p:spPr/>
        <p:txBody>
          <a:bodyPr rtlCol="0"/>
          <a:lstStyle>
            <a:lvl1pPr algn="r" rtl="0">
              <a:defRPr sz="1100"/>
            </a:lvl1pPr>
          </a:lstStyle>
          <a:p>
            <a:fld id="{77688394-74F5-4B5A-A03D-43B89D6C22DA}" type="datetime1">
              <a:rPr lang="es-ES" noProof="0" smtClean="0"/>
              <a:pPr/>
              <a:t>15/02/2019</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1B182727-E224-43E0-B0FE-6C831AAE3A4F}" type="datetime1">
              <a:rPr lang="es-ES" noProof="0" smtClean="0"/>
              <a:pPr/>
              <a:t>15/02/2019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lvl1pPr algn="l" rtl="0">
              <a:defRPr sz="1100"/>
            </a:lvl1pPr>
          </a:lstStyle>
          <a:p>
            <a:pPr rtl="0"/>
            <a:endParaRPr lang="es-ES" noProof="0" dirty="0"/>
          </a:p>
        </p:txBody>
      </p:sp>
      <p:sp>
        <p:nvSpPr>
          <p:cNvPr id="7" name="Marcador de posición de fecha 6"/>
          <p:cNvSpPr>
            <a:spLocks noGrp="1"/>
          </p:cNvSpPr>
          <p:nvPr>
            <p:ph type="dt" sz="half" idx="10"/>
          </p:nvPr>
        </p:nvSpPr>
        <p:spPr/>
        <p:txBody>
          <a:bodyPr rtlCol="0"/>
          <a:lstStyle>
            <a:lvl1pPr algn="r" rtl="0">
              <a:defRPr sz="1100"/>
            </a:lvl1pPr>
          </a:lstStyle>
          <a:p>
            <a:fld id="{CCFEB358-0346-4C2C-9079-44FF7BEF5FA1}" type="datetime1">
              <a:rPr lang="es-ES" noProof="0" smtClean="0"/>
              <a:pPr/>
              <a:t>15/02/2019</a:t>
            </a:fld>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lvl1pPr algn="l" rtl="0">
              <a:defRPr sz="1100"/>
            </a:lvl1pPr>
          </a:lstStyle>
          <a:p>
            <a:pPr rtl="0"/>
            <a:endParaRPr lang="es-ES" noProof="0" dirty="0"/>
          </a:p>
        </p:txBody>
      </p:sp>
      <p:sp>
        <p:nvSpPr>
          <p:cNvPr id="3" name="Marcador de posición de fecha 2"/>
          <p:cNvSpPr>
            <a:spLocks noGrp="1"/>
          </p:cNvSpPr>
          <p:nvPr>
            <p:ph type="dt" sz="half" idx="10"/>
          </p:nvPr>
        </p:nvSpPr>
        <p:spPr/>
        <p:txBody>
          <a:bodyPr rtlCol="0"/>
          <a:lstStyle>
            <a:lvl1pPr algn="r" rtl="0">
              <a:defRPr sz="1100"/>
            </a:lvl1pPr>
          </a:lstStyle>
          <a:p>
            <a:fld id="{B908FD8D-EFD6-4C03-AC41-2BFEBC35861D}" type="datetime1">
              <a:rPr lang="es-ES" noProof="0" smtClean="0"/>
              <a:pPr/>
              <a:t>15/02/2019</a:t>
            </a:fld>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lvl1pPr algn="l" rtl="0">
              <a:defRPr sz="1100"/>
            </a:lvl1pPr>
          </a:lstStyle>
          <a:p>
            <a:pPr rtl="0"/>
            <a:endParaRPr lang="es-ES" noProof="0" dirty="0"/>
          </a:p>
        </p:txBody>
      </p:sp>
      <p:sp>
        <p:nvSpPr>
          <p:cNvPr id="2" name="Marcador de posición de fecha 1"/>
          <p:cNvSpPr>
            <a:spLocks noGrp="1"/>
          </p:cNvSpPr>
          <p:nvPr>
            <p:ph type="dt" sz="half" idx="10"/>
          </p:nvPr>
        </p:nvSpPr>
        <p:spPr/>
        <p:txBody>
          <a:bodyPr rtlCol="0"/>
          <a:lstStyle>
            <a:lvl1pPr algn="r" rtl="0">
              <a:defRPr sz="1100"/>
            </a:lvl1pPr>
          </a:lstStyle>
          <a:p>
            <a:fld id="{993DA535-F841-4839-9C19-57A12BDD2B79}" type="datetime1">
              <a:rPr lang="es-ES" noProof="0" smtClean="0"/>
              <a:pPr/>
              <a:t>15/02/2019</a:t>
            </a:fld>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10" name="Rectángulo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Rectángulo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Editar los estilos de texto del patrón</a:t>
            </a:r>
          </a:p>
        </p:txBody>
      </p:sp>
      <p:sp>
        <p:nvSpPr>
          <p:cNvPr id="3" name="Marcador de posición de contenido 2"/>
          <p:cNvSpPr>
            <a:spLocks noGrp="1"/>
          </p:cNvSpPr>
          <p:nvPr>
            <p:ph idx="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6C9315FE-5733-4A82-B109-05C82DE95611}" type="datetime1">
              <a:rPr lang="es-ES" noProof="0" smtClean="0"/>
              <a:pPr/>
              <a:t>15/02/2019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2" name="Rectángulo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3" name="Rectángulo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Editar los estilos de texto del patrón</a:t>
            </a:r>
          </a:p>
        </p:txBody>
      </p:sp>
      <p:sp>
        <p:nvSpPr>
          <p:cNvPr id="3" name="Marcador de posición de imagen 2" descr="Marcador de posición vacío para agregar una imagen. Haga clic en el marcador de posición y seleccione la imagen que desee agregar.&#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6" name="Marcador de posición de pie de página 5"/>
          <p:cNvSpPr>
            <a:spLocks noGrp="1"/>
          </p:cNvSpPr>
          <p:nvPr>
            <p:ph type="ftr" sz="quarter" idx="11"/>
          </p:nvPr>
        </p:nvSpPr>
        <p:spPr/>
        <p:txBody>
          <a:bodyPr rtlCol="0"/>
          <a:lstStyle>
            <a:lvl1pPr algn="l" rtl="0">
              <a:defRPr sz="1100"/>
            </a:lvl1pPr>
          </a:lstStyle>
          <a:p>
            <a:pPr rtl="0"/>
            <a:endParaRPr lang="es-ES" noProof="0" dirty="0"/>
          </a:p>
        </p:txBody>
      </p:sp>
      <p:sp>
        <p:nvSpPr>
          <p:cNvPr id="5" name="Marcador de posición de fecha 4"/>
          <p:cNvSpPr>
            <a:spLocks noGrp="1"/>
          </p:cNvSpPr>
          <p:nvPr>
            <p:ph type="dt" sz="half" idx="10"/>
          </p:nvPr>
        </p:nvSpPr>
        <p:spPr/>
        <p:txBody>
          <a:bodyPr rtlCol="0"/>
          <a:lstStyle>
            <a:lvl1pPr algn="r" rtl="0">
              <a:defRPr sz="1100"/>
            </a:lvl1pPr>
          </a:lstStyle>
          <a:p>
            <a:fld id="{4BFCFCB7-790B-4EF5-B738-642D51BC8E62}" type="datetime1">
              <a:rPr lang="es-ES" noProof="0" smtClean="0"/>
              <a:pPr/>
              <a:t>15/02/2019</a:t>
            </a:fld>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F4012940-A9AA-44C1-B876-7D3272053AC1}" type="datetime1">
              <a:rPr lang="es-ES" noProof="0" smtClean="0"/>
              <a:pPr/>
              <a:t>15/02/2019</a:t>
            </a:fld>
            <a:endParaRPr lang="es-ES" noProof="0" dirty="0"/>
          </a:p>
        </p:txBody>
      </p:sp>
      <p:sp>
        <p:nvSpPr>
          <p:cNvPr id="6" name="Marcador de posición de número de diapositiva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99542E4-2CCF-42F6-9D92-ED568035133D}" type="slidenum">
              <a:rPr lang="es-ES" noProof="0" smtClean="0"/>
              <a:pPr/>
              <a:t>‹Nº›</a:t>
            </a:fld>
            <a:endParaRPr lang="es-ES" noProof="0"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4811" y="1153480"/>
            <a:ext cx="8839201" cy="1655440"/>
          </a:xfrm>
        </p:spPr>
        <p:txBody>
          <a:bodyPr rtlCol="0"/>
          <a:lstStyle/>
          <a:p>
            <a:pPr algn="ctr"/>
            <a:r>
              <a:rPr lang="es-ES" b="1" dirty="0"/>
              <a:t>TALLERES INTEGRADOS III</a:t>
            </a:r>
            <a:endParaRPr lang="es-ES" dirty="0"/>
          </a:p>
        </p:txBody>
      </p:sp>
      <p:sp>
        <p:nvSpPr>
          <p:cNvPr id="3" name="Subtítulo 2"/>
          <p:cNvSpPr>
            <a:spLocks noGrp="1"/>
          </p:cNvSpPr>
          <p:nvPr>
            <p:ph type="subTitle" idx="1"/>
          </p:nvPr>
        </p:nvSpPr>
        <p:spPr>
          <a:xfrm>
            <a:off x="2513012" y="3861048"/>
            <a:ext cx="7162799" cy="1290327"/>
          </a:xfrm>
        </p:spPr>
        <p:txBody>
          <a:bodyPr rtlCol="0">
            <a:normAutofit/>
          </a:bodyPr>
          <a:lstStyle/>
          <a:p>
            <a:pPr algn="ctr"/>
            <a:r>
              <a:rPr lang="es-ES" b="1" dirty="0">
                <a:solidFill>
                  <a:schemeClr val="accent1">
                    <a:lumMod val="60000"/>
                    <a:lumOff val="40000"/>
                  </a:schemeClr>
                </a:solidFill>
              </a:rPr>
              <a:t>CELIA RASERO BELLMUNT</a:t>
            </a:r>
          </a:p>
          <a:p>
            <a:pPr algn="ctr"/>
            <a:r>
              <a:rPr lang="es-ES" b="1" dirty="0">
                <a:solidFill>
                  <a:schemeClr val="accent1">
                    <a:lumMod val="60000"/>
                    <a:lumOff val="40000"/>
                  </a:schemeClr>
                </a:solidFill>
              </a:rPr>
              <a:t>CURSO 2018/2019</a:t>
            </a:r>
          </a:p>
          <a:p>
            <a:pPr algn="ctr"/>
            <a:r>
              <a:rPr lang="es-ES" b="1" dirty="0">
                <a:solidFill>
                  <a:schemeClr val="accent1">
                    <a:lumMod val="60000"/>
                    <a:lumOff val="40000"/>
                  </a:schemeClr>
                </a:solidFill>
              </a:rPr>
              <a:t>UNIVERSIDAD MIGUEL HERNÁNDEZ DE ELCHE</a:t>
            </a:r>
          </a:p>
        </p:txBody>
      </p:sp>
      <p:sp>
        <p:nvSpPr>
          <p:cNvPr id="4" name="Subtítulo 2">
            <a:extLst>
              <a:ext uri="{FF2B5EF4-FFF2-40B4-BE49-F238E27FC236}">
                <a16:creationId xmlns:a16="http://schemas.microsoft.com/office/drawing/2014/main" id="{735ADA85-AFD3-4607-90EC-F987D6FF6EC8}"/>
              </a:ext>
            </a:extLst>
          </p:cNvPr>
          <p:cNvSpPr txBox="1">
            <a:spLocks/>
          </p:cNvSpPr>
          <p:nvPr/>
        </p:nvSpPr>
        <p:spPr>
          <a:xfrm>
            <a:off x="2513011" y="5487138"/>
            <a:ext cx="7162799" cy="7258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itchFamily="34" charset="0"/>
              <a:buNone/>
              <a:defRPr sz="2000" kern="1200" cap="all" spc="250" baseline="0">
                <a:solidFill>
                  <a:schemeClr val="bg2">
                    <a:lumMod val="75000"/>
                  </a:schemeClr>
                </a:solidFill>
                <a:latin typeface="+mn-lt"/>
                <a:ea typeface="+mn-ea"/>
                <a:cs typeface="+mn-cs"/>
              </a:defRPr>
            </a:lvl1pPr>
            <a:lvl2pPr marL="457200" indent="0" algn="ctr" defTabSz="914400" rtl="0" eaLnBrk="1" latinLnBrk="0" hangingPunct="1">
              <a:lnSpc>
                <a:spcPct val="90000"/>
              </a:lnSpc>
              <a:spcBef>
                <a:spcPts val="800"/>
              </a:spcBef>
              <a:buFont typeface="Century"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Font typeface="Arial" pitchFamily="34" charset="0"/>
              <a:buNone/>
              <a:defRPr sz="1600" kern="1200">
                <a:solidFill>
                  <a:schemeClr val="tx1">
                    <a:tint val="75000"/>
                  </a:schemeClr>
                </a:solidFill>
                <a:latin typeface="+mn-lt"/>
                <a:ea typeface="+mn-ea"/>
                <a:cs typeface="+mn-cs"/>
              </a:defRPr>
            </a:lvl9pPr>
          </a:lstStyle>
          <a:p>
            <a:pPr algn="ctr"/>
            <a:r>
              <a:rPr lang="es-ES" b="1" dirty="0">
                <a:solidFill>
                  <a:schemeClr val="accent1">
                    <a:lumMod val="60000"/>
                    <a:lumOff val="40000"/>
                  </a:schemeClr>
                </a:solidFill>
              </a:rPr>
              <a:t>CASO CLÍNICO APROBADO POR EL DR. JOSE MARÍA PALAZÓN</a:t>
            </a:r>
          </a:p>
        </p:txBody>
      </p:sp>
    </p:spTree>
    <p:extLst>
      <p:ext uri="{BB962C8B-B14F-4D97-AF65-F5344CB8AC3E}">
        <p14:creationId xmlns:p14="http://schemas.microsoft.com/office/powerpoint/2010/main" val="16700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61768-EB6C-4796-AD70-D87B56DE8ADA}"/>
              </a:ext>
            </a:extLst>
          </p:cNvPr>
          <p:cNvSpPr>
            <a:spLocks noGrp="1"/>
          </p:cNvSpPr>
          <p:nvPr>
            <p:ph type="title"/>
          </p:nvPr>
        </p:nvSpPr>
        <p:spPr/>
        <p:txBody>
          <a:bodyPr/>
          <a:lstStyle/>
          <a:p>
            <a:pPr algn="ctr"/>
            <a:r>
              <a:rPr lang="es-ES" b="1" dirty="0">
                <a:solidFill>
                  <a:schemeClr val="accent1">
                    <a:lumMod val="60000"/>
                    <a:lumOff val="40000"/>
                  </a:schemeClr>
                </a:solidFill>
              </a:rPr>
              <a:t>Introducción al caso</a:t>
            </a:r>
            <a:endParaRPr lang="es-ES" dirty="0">
              <a:solidFill>
                <a:schemeClr val="accent1">
                  <a:lumMod val="60000"/>
                  <a:lumOff val="40000"/>
                </a:schemeClr>
              </a:solidFill>
            </a:endParaRPr>
          </a:p>
        </p:txBody>
      </p:sp>
      <p:sp>
        <p:nvSpPr>
          <p:cNvPr id="3" name="Marcador de contenido 2">
            <a:extLst>
              <a:ext uri="{FF2B5EF4-FFF2-40B4-BE49-F238E27FC236}">
                <a16:creationId xmlns:a16="http://schemas.microsoft.com/office/drawing/2014/main" id="{5A31905B-5F95-443D-B749-A68047A78CBA}"/>
              </a:ext>
            </a:extLst>
          </p:cNvPr>
          <p:cNvSpPr>
            <a:spLocks noGrp="1"/>
          </p:cNvSpPr>
          <p:nvPr>
            <p:ph idx="1"/>
          </p:nvPr>
        </p:nvSpPr>
        <p:spPr>
          <a:xfrm>
            <a:off x="1293812" y="2348880"/>
            <a:ext cx="9601200" cy="4343400"/>
          </a:xfrm>
        </p:spPr>
        <p:txBody>
          <a:bodyPr>
            <a:normAutofit lnSpcReduction="10000"/>
          </a:bodyPr>
          <a:lstStyle/>
          <a:p>
            <a:pPr algn="just"/>
            <a:r>
              <a:rPr lang="es-ES" dirty="0"/>
              <a:t>Mujer de 79 años que acude a Urgencias por hematemesis de pocas horas de evolución;</a:t>
            </a:r>
          </a:p>
          <a:p>
            <a:pPr algn="just"/>
            <a:r>
              <a:rPr lang="es-ES" dirty="0"/>
              <a:t>DM2, HTA y DLP, obesidad de larga evolución; no RAM; fumadora pasiva, no hábito </a:t>
            </a:r>
            <a:r>
              <a:rPr lang="es-ES" dirty="0" err="1"/>
              <a:t>enólico</a:t>
            </a:r>
            <a:r>
              <a:rPr lang="es-ES" dirty="0"/>
              <a:t>;</a:t>
            </a:r>
          </a:p>
          <a:p>
            <a:pPr algn="just"/>
            <a:r>
              <a:rPr lang="es-ES" b="1" dirty="0"/>
              <a:t>Antecedentes personales</a:t>
            </a:r>
            <a:r>
              <a:rPr lang="es-ES" dirty="0"/>
              <a:t>: insuficiencia cardíaca crónica </a:t>
            </a:r>
            <a:r>
              <a:rPr lang="es-ES" dirty="0" err="1"/>
              <a:t>estadío</a:t>
            </a:r>
            <a:r>
              <a:rPr lang="es-ES" dirty="0"/>
              <a:t> II-III, FA anticoagulada, IRC </a:t>
            </a:r>
            <a:r>
              <a:rPr lang="es-ES" dirty="0" err="1"/>
              <a:t>estadío</a:t>
            </a:r>
            <a:r>
              <a:rPr lang="es-ES" dirty="0"/>
              <a:t> IV, anemia, SAOS, bronquitis crónica;</a:t>
            </a:r>
          </a:p>
          <a:p>
            <a:pPr algn="just"/>
            <a:r>
              <a:rPr lang="es-ES" b="1" dirty="0"/>
              <a:t>Antecedentes quirúrgicos</a:t>
            </a:r>
            <a:r>
              <a:rPr lang="es-ES" dirty="0"/>
              <a:t>: colecistectomía (2001), cirugía de rodilla;</a:t>
            </a:r>
          </a:p>
          <a:p>
            <a:pPr algn="just"/>
            <a:r>
              <a:rPr lang="es-ES" b="1" dirty="0"/>
              <a:t>Tratamiento habitual</a:t>
            </a:r>
            <a:r>
              <a:rPr lang="es-ES" dirty="0"/>
              <a:t>: paracetamol, atorvastatina, omeprazol, </a:t>
            </a:r>
            <a:r>
              <a:rPr lang="es-ES" dirty="0" err="1"/>
              <a:t>pregabalina</a:t>
            </a:r>
            <a:r>
              <a:rPr lang="es-ES" dirty="0"/>
              <a:t>, sertralina, </a:t>
            </a:r>
            <a:r>
              <a:rPr lang="es-ES" dirty="0" err="1"/>
              <a:t>bisoprolol</a:t>
            </a:r>
            <a:r>
              <a:rPr lang="es-ES" dirty="0"/>
              <a:t>, hierro oral, AAS.</a:t>
            </a:r>
          </a:p>
        </p:txBody>
      </p:sp>
    </p:spTree>
    <p:extLst>
      <p:ext uri="{BB962C8B-B14F-4D97-AF65-F5344CB8AC3E}">
        <p14:creationId xmlns:p14="http://schemas.microsoft.com/office/powerpoint/2010/main" val="32164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3F52AF-BE4A-400D-87BB-865979E63C13}"/>
              </a:ext>
            </a:extLst>
          </p:cNvPr>
          <p:cNvSpPr>
            <a:spLocks noGrp="1"/>
          </p:cNvSpPr>
          <p:nvPr>
            <p:ph idx="1"/>
          </p:nvPr>
        </p:nvSpPr>
        <p:spPr/>
        <p:txBody>
          <a:bodyPr>
            <a:normAutofit/>
          </a:bodyPr>
          <a:lstStyle/>
          <a:p>
            <a:pPr algn="just"/>
            <a:r>
              <a:rPr lang="es-ES" dirty="0"/>
              <a:t>La paciente refiere que ha vomitado grandes cantidades de sangre acompañada de coágulos; desde hace una semana refiere melenas y dolor abdominal generalizado;</a:t>
            </a:r>
          </a:p>
          <a:p>
            <a:pPr algn="just"/>
            <a:r>
              <a:rPr lang="es-ES" b="1" dirty="0"/>
              <a:t>Exploración</a:t>
            </a:r>
            <a:r>
              <a:rPr lang="es-ES" dirty="0"/>
              <a:t>: afebril, hipertensa; orientada en las tres esferas; AC ritmo irregular, AP murmullo vesicular conservado; el abdomen es blando, doloroso a la palpación epigástrica, no se palpan masas ni megalias;</a:t>
            </a:r>
          </a:p>
          <a:p>
            <a:pPr algn="just"/>
            <a:r>
              <a:rPr lang="es-ES" b="1" dirty="0"/>
              <a:t>Pruebas complementarias: </a:t>
            </a:r>
            <a:r>
              <a:rPr lang="es-ES" dirty="0"/>
              <a:t>analítica sanguínea glucosa 266, transaminasas normales, Hb 10’7g/dl, cociente U/Cr 93’6. ECG compatible con FA. A continuación se muestra los resultados del TAC abdominal y radiografía de abdomen.</a:t>
            </a:r>
          </a:p>
        </p:txBody>
      </p:sp>
    </p:spTree>
    <p:extLst>
      <p:ext uri="{BB962C8B-B14F-4D97-AF65-F5344CB8AC3E}">
        <p14:creationId xmlns:p14="http://schemas.microsoft.com/office/powerpoint/2010/main" val="298274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246A93E-1C41-44B6-9E84-BFD9F98AA9E8}"/>
              </a:ext>
            </a:extLst>
          </p:cNvPr>
          <p:cNvPicPr/>
          <p:nvPr/>
        </p:nvPicPr>
        <p:blipFill rotWithShape="1">
          <a:blip r:embed="rId2">
            <a:extLst>
              <a:ext uri="{28A0092B-C50C-407E-A947-70E740481C1C}">
                <a14:useLocalDpi xmlns:a14="http://schemas.microsoft.com/office/drawing/2010/main" val="0"/>
              </a:ext>
            </a:extLst>
          </a:blip>
          <a:srcRect l="13997" t="11663" r="11329" b="3326"/>
          <a:stretch/>
        </p:blipFill>
        <p:spPr>
          <a:xfrm>
            <a:off x="2431005" y="278650"/>
            <a:ext cx="7326814" cy="6300700"/>
          </a:xfrm>
          <a:prstGeom prst="rect">
            <a:avLst/>
          </a:prstGeom>
        </p:spPr>
      </p:pic>
    </p:spTree>
    <p:extLst>
      <p:ext uri="{BB962C8B-B14F-4D97-AF65-F5344CB8AC3E}">
        <p14:creationId xmlns:p14="http://schemas.microsoft.com/office/powerpoint/2010/main" val="39962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805781-8815-472F-9441-C2A4764DF055}"/>
              </a:ext>
            </a:extLst>
          </p:cNvPr>
          <p:cNvPicPr/>
          <p:nvPr/>
        </p:nvPicPr>
        <p:blipFill rotWithShape="1">
          <a:blip r:embed="rId2">
            <a:extLst>
              <a:ext uri="{28A0092B-C50C-407E-A947-70E740481C1C}">
                <a14:useLocalDpi xmlns:a14="http://schemas.microsoft.com/office/drawing/2010/main" val="0"/>
              </a:ext>
            </a:extLst>
          </a:blip>
          <a:srcRect l="10667" t="60008" r="59997" b="11655"/>
          <a:stretch/>
        </p:blipFill>
        <p:spPr>
          <a:xfrm>
            <a:off x="2115970" y="404664"/>
            <a:ext cx="7956884" cy="6048672"/>
          </a:xfrm>
          <a:prstGeom prst="rect">
            <a:avLst/>
          </a:prstGeom>
        </p:spPr>
      </p:pic>
    </p:spTree>
    <p:extLst>
      <p:ext uri="{BB962C8B-B14F-4D97-AF65-F5344CB8AC3E}">
        <p14:creationId xmlns:p14="http://schemas.microsoft.com/office/powerpoint/2010/main" val="33658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0EFAC-A057-4B7F-834F-9156CA15D9D9}"/>
              </a:ext>
            </a:extLst>
          </p:cNvPr>
          <p:cNvSpPr>
            <a:spLocks noGrp="1"/>
          </p:cNvSpPr>
          <p:nvPr>
            <p:ph type="title"/>
          </p:nvPr>
        </p:nvSpPr>
        <p:spPr/>
        <p:txBody>
          <a:bodyPr/>
          <a:lstStyle/>
          <a:p>
            <a:pPr algn="ctr"/>
            <a:r>
              <a:rPr lang="es-ES" b="1" dirty="0">
                <a:solidFill>
                  <a:schemeClr val="accent1">
                    <a:lumMod val="60000"/>
                    <a:lumOff val="40000"/>
                  </a:schemeClr>
                </a:solidFill>
              </a:rPr>
              <a:t>Resolución del caso</a:t>
            </a:r>
            <a:endParaRPr lang="es-ES" dirty="0">
              <a:solidFill>
                <a:schemeClr val="accent1">
                  <a:lumMod val="60000"/>
                  <a:lumOff val="40000"/>
                </a:schemeClr>
              </a:solidFill>
            </a:endParaRPr>
          </a:p>
        </p:txBody>
      </p:sp>
      <p:sp>
        <p:nvSpPr>
          <p:cNvPr id="3" name="Marcador de contenido 2">
            <a:extLst>
              <a:ext uri="{FF2B5EF4-FFF2-40B4-BE49-F238E27FC236}">
                <a16:creationId xmlns:a16="http://schemas.microsoft.com/office/drawing/2014/main" id="{6E9039ED-1C23-44F9-920C-8B4A377050C4}"/>
              </a:ext>
            </a:extLst>
          </p:cNvPr>
          <p:cNvSpPr>
            <a:spLocks noGrp="1"/>
          </p:cNvSpPr>
          <p:nvPr>
            <p:ph idx="1"/>
          </p:nvPr>
        </p:nvSpPr>
        <p:spPr/>
        <p:txBody>
          <a:bodyPr/>
          <a:lstStyle/>
          <a:p>
            <a:pPr algn="just"/>
            <a:r>
              <a:rPr lang="es-ES" dirty="0"/>
              <a:t>La radiografía de abdomen es normal; en el TAC se observa engrosamiento de pared gástrica (linitis plástica), compatible con neoplasia. Se realizó una gastroscopia inicialmente, de la cual no se pudieron rescatar imágenes, que confirmó el diagnóstico mediante biopsia.</a:t>
            </a:r>
          </a:p>
          <a:p>
            <a:pPr algn="just"/>
            <a:endParaRPr lang="es-ES" dirty="0"/>
          </a:p>
          <a:p>
            <a:pPr algn="just"/>
            <a:endParaRPr lang="es-ES" dirty="0"/>
          </a:p>
          <a:p>
            <a:pPr algn="just"/>
            <a:r>
              <a:rPr lang="es-ES" sz="4000" b="1" dirty="0"/>
              <a:t>Diagnóstico: adenocarcinoma gástrico.</a:t>
            </a:r>
            <a:endParaRPr lang="es-ES" dirty="0"/>
          </a:p>
        </p:txBody>
      </p:sp>
    </p:spTree>
    <p:extLst>
      <p:ext uri="{BB962C8B-B14F-4D97-AF65-F5344CB8AC3E}">
        <p14:creationId xmlns:p14="http://schemas.microsoft.com/office/powerpoint/2010/main" val="247205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no de madera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728_TF02801115_TF02801115.potx" id="{13F9FCDB-1BFC-4C74-9E6C-C650720F6A27}" vid="{C1D9363D-3ED9-40C9-B4E9-87E9ED2E60D9}"/>
    </a:ext>
  </a:extLst>
</a:theme>
</file>

<file path=ppt/theme/theme2.xml><?xml version="1.0" encoding="utf-8"?>
<a:theme xmlns:a="http://schemas.openxmlformats.org/drawingml/2006/main" name="Tema de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naturaleza de grano de madera (pantalla panorámica)</Template>
  <TotalTime>38</TotalTime>
  <Words>277</Words>
  <Application>Microsoft Office PowerPoint</Application>
  <PresentationFormat>Personalizado</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Century</vt:lpstr>
      <vt:lpstr>Grano de madera 16x9</vt:lpstr>
      <vt:lpstr>TALLERES INTEGRADOS III</vt:lpstr>
      <vt:lpstr>Introducción al caso</vt:lpstr>
      <vt:lpstr>Presentación de PowerPoint</vt:lpstr>
      <vt:lpstr>Presentación de PowerPoint</vt:lpstr>
      <vt:lpstr>Presentación de PowerPoint</vt:lpstr>
      <vt:lpstr>Resolución del caso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INTEGRADOS III</dc:title>
  <dc:creator>Celia Rasero</dc:creator>
  <cp:lastModifiedBy>Celia Rasero</cp:lastModifiedBy>
  <cp:revision>22</cp:revision>
  <dcterms:created xsi:type="dcterms:W3CDTF">2019-02-13T20:01:48Z</dcterms:created>
  <dcterms:modified xsi:type="dcterms:W3CDTF">2019-02-15T19:45:14Z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