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7" r:id="rId7"/>
    <p:sldId id="261" r:id="rId8"/>
    <p:sldId id="262" r:id="rId9"/>
    <p:sldId id="260" r:id="rId10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3FAA6-1C6F-4304-97D9-80FC75AADF86}" type="datetime1">
              <a:rPr lang="es-ES" smtClean="0"/>
              <a:t>15/02/2019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15728C-820A-4372-A9B6-9A10B49BCF4A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4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lnSpc>
                <a:spcPct val="90000"/>
              </a:lnSpc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alternativ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02B1484-D447-4C32-8F0C-7AB91D81757C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5C98EF-2ED2-458F-9A3F-8DFE0709A797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A633A34-8A09-41A0-9514-FE043CF66A39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22A927E-46EB-41D9-955C-E17FF86F0C6A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77688394-74F5-4B5A-A03D-43B89D6C22DA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B182727-E224-43E0-B0FE-6C831AAE3A4F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CFEB358-0346-4C2C-9079-44FF7BEF5FA1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B908FD8D-EFD6-4C03-AC41-2BFEBC35861D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93DA535-F841-4839-9C19-57A12BDD2B79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C9315FE-5733-4A82-B109-05C82DE95611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13" name="Rectángulo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4BFCFCB7-790B-4EF5-B738-642D51BC8E62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2940-A9AA-44C1-B876-7D3272053AC1}" type="datetime1">
              <a:rPr lang="es-ES" noProof="0" smtClean="0"/>
              <a:pPr/>
              <a:t>15/02/2019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811" y="1153480"/>
            <a:ext cx="8839201" cy="1655440"/>
          </a:xfrm>
        </p:spPr>
        <p:txBody>
          <a:bodyPr rtlCol="0"/>
          <a:lstStyle/>
          <a:p>
            <a:pPr algn="ctr"/>
            <a:r>
              <a:rPr lang="es-ES" b="1" dirty="0"/>
              <a:t>TALLERES INTEGRADOS III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2" y="3861048"/>
            <a:ext cx="7162799" cy="1290327"/>
          </a:xfrm>
        </p:spPr>
        <p:txBody>
          <a:bodyPr rtlCol="0">
            <a:norm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CELIA RASERO BELLMUNT</a:t>
            </a:r>
          </a:p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Curso 2018/2019</a:t>
            </a:r>
          </a:p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UNIVERSIDAD MIGUEL HERNÁNDEZ DE ELCHE</a:t>
            </a:r>
          </a:p>
          <a:p>
            <a:pPr algn="ctr"/>
            <a:endParaRPr lang="es-E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D427FF6-7942-470B-BCC7-EA78D799D673}"/>
              </a:ext>
            </a:extLst>
          </p:cNvPr>
          <p:cNvSpPr txBox="1">
            <a:spLocks/>
          </p:cNvSpPr>
          <p:nvPr/>
        </p:nvSpPr>
        <p:spPr>
          <a:xfrm>
            <a:off x="2513012" y="5704520"/>
            <a:ext cx="7162799" cy="718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 cap="all" spc="25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Caso clínico aprobado por el </a:t>
            </a:r>
            <a:r>
              <a:rPr lang="es-E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dr.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JosÉ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maría palazón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1768-EB6C-4796-AD70-D87B56DE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Introducción al caso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1905B-5F95-443D-B749-A68047A7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348880"/>
            <a:ext cx="9601200" cy="4343400"/>
          </a:xfrm>
        </p:spPr>
        <p:txBody>
          <a:bodyPr/>
          <a:lstStyle/>
          <a:p>
            <a:pPr algn="just"/>
            <a:r>
              <a:rPr lang="es-ES" dirty="0"/>
              <a:t>Varón de 69 años que acude a Urgencias por vómitos y ausencia de emisión de heces por ileostomía;</a:t>
            </a:r>
          </a:p>
          <a:p>
            <a:pPr algn="just"/>
            <a:r>
              <a:rPr lang="es-ES" dirty="0"/>
              <a:t>DM2; no RAM, HTA ni DLP; exfumador desde hace 7 años y niega hábito </a:t>
            </a:r>
            <a:r>
              <a:rPr lang="es-ES" dirty="0" err="1"/>
              <a:t>enólico</a:t>
            </a:r>
            <a:r>
              <a:rPr lang="es-ES" dirty="0"/>
              <a:t>; anemia crónica multifactorial;</a:t>
            </a:r>
          </a:p>
          <a:p>
            <a:pPr algn="just"/>
            <a:r>
              <a:rPr lang="es-ES" dirty="0"/>
              <a:t>Diagnosticado de Síndrome de Lynch; tuvo una neoplasia de recto y sigma en el año 2000; en 2012 fue diagnosticado de cáncer de ciego, realizándose una colectomía total e ileostomía; herniorrafía inguinal derecha;</a:t>
            </a:r>
          </a:p>
          <a:p>
            <a:pPr algn="just"/>
            <a:r>
              <a:rPr lang="es-ES" dirty="0"/>
              <a:t>Tratamiento habitual: AAS, insulina, omeprazol, hierro oral.</a:t>
            </a:r>
          </a:p>
        </p:txBody>
      </p:sp>
    </p:spTree>
    <p:extLst>
      <p:ext uri="{BB962C8B-B14F-4D97-AF65-F5344CB8AC3E}">
        <p14:creationId xmlns:p14="http://schemas.microsoft.com/office/powerpoint/2010/main" val="32164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F52AF-BE4A-400D-87BB-865979E6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El paciente refiere que ha vomitado en los últimos días, acompañado de ausencia de emisión de heces por la ileostomía; no refiere dolor abdominal, sí siente distensión abdominal de varias horas de evolución;</a:t>
            </a:r>
          </a:p>
          <a:p>
            <a:pPr algn="just"/>
            <a:r>
              <a:rPr lang="es-ES" dirty="0"/>
              <a:t>Exploración: afebril, normotenso; orientado en las tres esferas; AC ritmos cardiacos apagados, y en AP murmullo vesicular conservado; el abdomen es blando, ligeramente doloroso a la palpación </a:t>
            </a:r>
            <a:r>
              <a:rPr lang="es-ES" dirty="0" err="1"/>
              <a:t>periileostomía</a:t>
            </a:r>
            <a:r>
              <a:rPr lang="es-ES" dirty="0"/>
              <a:t>, no se palpan masas ni megalias;</a:t>
            </a:r>
          </a:p>
          <a:p>
            <a:pPr algn="just"/>
            <a:r>
              <a:rPr lang="es-ES" dirty="0"/>
              <a:t>Pruebas complementarias: analítica sanguínea normal. A continuación se muestran las imágenes radiológicas.</a:t>
            </a:r>
          </a:p>
        </p:txBody>
      </p:sp>
    </p:spTree>
    <p:extLst>
      <p:ext uri="{BB962C8B-B14F-4D97-AF65-F5344CB8AC3E}">
        <p14:creationId xmlns:p14="http://schemas.microsoft.com/office/powerpoint/2010/main" val="29827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EC89B4-76B1-4EB3-87B5-04FC093FA223}"/>
              </a:ext>
            </a:extLst>
          </p:cNvPr>
          <p:cNvPicPr/>
          <p:nvPr/>
        </p:nvPicPr>
        <p:blipFill rotWithShape="1">
          <a:blip r:embed="rId2"/>
          <a:srcRect l="58001" t="18330" r="5996" b="53334"/>
          <a:stretch/>
        </p:blipFill>
        <p:spPr>
          <a:xfrm>
            <a:off x="189756" y="1160748"/>
            <a:ext cx="5904656" cy="45365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F1223F-C7FB-4212-BFA0-91F6681BE7E9}"/>
              </a:ext>
            </a:extLst>
          </p:cNvPr>
          <p:cNvPicPr/>
          <p:nvPr/>
        </p:nvPicPr>
        <p:blipFill rotWithShape="1">
          <a:blip r:embed="rId2"/>
          <a:srcRect l="8663" t="61668" r="55334" b="9995"/>
          <a:stretch/>
        </p:blipFill>
        <p:spPr>
          <a:xfrm>
            <a:off x="5876698" y="1160748"/>
            <a:ext cx="609441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5F450D-A2CC-453D-86B9-21F01083C961}"/>
              </a:ext>
            </a:extLst>
          </p:cNvPr>
          <p:cNvPicPr/>
          <p:nvPr/>
        </p:nvPicPr>
        <p:blipFill rotWithShape="1">
          <a:blip r:embed="rId2"/>
          <a:srcRect l="14226" t="30853" r="13804" b="13826"/>
          <a:stretch/>
        </p:blipFill>
        <p:spPr>
          <a:xfrm>
            <a:off x="4006180" y="944724"/>
            <a:ext cx="7606580" cy="4968552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3C0B5EA-3D2F-4A8E-ABEA-DADC814D0899}"/>
              </a:ext>
            </a:extLst>
          </p:cNvPr>
          <p:cNvSpPr/>
          <p:nvPr/>
        </p:nvSpPr>
        <p:spPr>
          <a:xfrm>
            <a:off x="3070076" y="1916832"/>
            <a:ext cx="3646119" cy="54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0E5A65-3042-43BB-B876-5029EA5E91E5}"/>
              </a:ext>
            </a:extLst>
          </p:cNvPr>
          <p:cNvSpPr txBox="1"/>
          <p:nvPr/>
        </p:nvSpPr>
        <p:spPr>
          <a:xfrm>
            <a:off x="333772" y="155679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Patrón en miga de pan</a:t>
            </a:r>
          </a:p>
        </p:txBody>
      </p:sp>
    </p:spTree>
    <p:extLst>
      <p:ext uri="{BB962C8B-B14F-4D97-AF65-F5344CB8AC3E}">
        <p14:creationId xmlns:p14="http://schemas.microsoft.com/office/powerpoint/2010/main" val="27554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0EFAC-A057-4B7F-834F-9156CA15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Resolución del caso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039ED-1C23-44F9-920C-8B4A3770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En el TAC abdominal se observa distensión de las asas intestinales, retención de heces en patrón de miga de pan;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4000" b="1" dirty="0"/>
              <a:t>Diagnóstico: </a:t>
            </a:r>
            <a:r>
              <a:rPr lang="es-ES" sz="4000" dirty="0"/>
              <a:t>íleo mecánico por adherencias.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0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no de madera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28_TF02801115_TF02801115.potx" id="{13F9FCDB-1BFC-4C74-9E6C-C650720F6A27}" vid="{C1D9363D-3ED9-40C9-B4E9-87E9ED2E60D9}"/>
    </a:ext>
  </a:extLst>
</a:theme>
</file>

<file path=ppt/theme/theme2.xml><?xml version="1.0" encoding="utf-8"?>
<a:theme xmlns:a="http://schemas.openxmlformats.org/drawingml/2006/main" name="Tema de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 de grano de madera (pantalla panorámica)</Template>
  <TotalTime>58</TotalTime>
  <Words>251</Words>
  <Application>Microsoft Office PowerPoint</Application>
  <PresentationFormat>Personalizado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</vt:lpstr>
      <vt:lpstr>Grano de madera 16x9</vt:lpstr>
      <vt:lpstr>TALLERES INTEGRADOS III</vt:lpstr>
      <vt:lpstr>Introducción al caso</vt:lpstr>
      <vt:lpstr>Presentación de PowerPoint</vt:lpstr>
      <vt:lpstr>Presentación de PowerPoint</vt:lpstr>
      <vt:lpstr>Presentación de PowerPoint</vt:lpstr>
      <vt:lpstr>Resolución del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Celia Rasero</dc:creator>
  <cp:lastModifiedBy>Celia Rasero</cp:lastModifiedBy>
  <cp:revision>21</cp:revision>
  <dcterms:created xsi:type="dcterms:W3CDTF">2019-02-13T19:15:38Z</dcterms:created>
  <dcterms:modified xsi:type="dcterms:W3CDTF">2019-02-15T19:49:25Z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