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5ED6B4-726C-45D2-B258-C41F9C9777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TALLERES INTEGRADOS III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00B983E-AEE3-4DB8-BFFE-E240DAADAB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CELIA RASERO BELLMUNT</a:t>
            </a:r>
          </a:p>
          <a:p>
            <a:r>
              <a:rPr lang="es-ES" dirty="0"/>
              <a:t>CURSO 2018/2019</a:t>
            </a:r>
          </a:p>
          <a:p>
            <a:r>
              <a:rPr lang="es-ES" dirty="0"/>
              <a:t>UNIVERSIDAD MIGUEL HERNÁNDEZ DE ELCHE</a:t>
            </a:r>
          </a:p>
          <a:p>
            <a:r>
              <a:rPr lang="es-ES" dirty="0"/>
              <a:t>CASO CLÍNICO APROBADO POR EL DR. JOSÉ MARÍA PALAZÓN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440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B81718-C1FA-4E7F-A15F-686F89B52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Introducción al caso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9BCCC7-AF25-46CD-B66F-9C3891DDE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dirty="0"/>
              <a:t>Varón de 71 años que ingresa en el servicio de Medicina Digestiva de forma programada para estudio de anemia crónica;</a:t>
            </a:r>
          </a:p>
          <a:p>
            <a:pPr algn="just"/>
            <a:r>
              <a:rPr lang="es-ES" dirty="0"/>
              <a:t>HTA y DLP; no DM ni RAM; fumador de 25 a-p y consumidor moderado de OH. FA permanente, cardiopatía isquémica crónica, IRC, SAOS severo;</a:t>
            </a:r>
          </a:p>
          <a:p>
            <a:pPr algn="just"/>
            <a:r>
              <a:rPr lang="es-ES" dirty="0"/>
              <a:t>Intervenido en junio de 2011 por hernia inguinal derecha </a:t>
            </a:r>
            <a:r>
              <a:rPr lang="es-ES" dirty="0" err="1"/>
              <a:t>incarcerada</a:t>
            </a:r>
            <a:r>
              <a:rPr lang="es-ES" dirty="0"/>
              <a:t>;</a:t>
            </a:r>
          </a:p>
          <a:p>
            <a:pPr algn="just"/>
            <a:r>
              <a:rPr lang="es-ES" dirty="0"/>
              <a:t>Tratamiento habitual: </a:t>
            </a:r>
            <a:r>
              <a:rPr lang="es-ES" dirty="0" err="1"/>
              <a:t>clopidogrel</a:t>
            </a:r>
            <a:r>
              <a:rPr lang="es-ES" dirty="0"/>
              <a:t>, hierro oral, </a:t>
            </a:r>
            <a:r>
              <a:rPr lang="es-ES" dirty="0" err="1"/>
              <a:t>apixabán</a:t>
            </a:r>
            <a:r>
              <a:rPr lang="es-ES" dirty="0"/>
              <a:t>, atorvastatina, furosemida, </a:t>
            </a:r>
            <a:r>
              <a:rPr lang="es-ES" dirty="0" err="1"/>
              <a:t>bisoprolol</a:t>
            </a:r>
            <a:r>
              <a:rPr lang="es-ES" dirty="0"/>
              <a:t>, pantoprazol.</a:t>
            </a:r>
          </a:p>
        </p:txBody>
      </p:sp>
    </p:spTree>
    <p:extLst>
      <p:ext uri="{BB962C8B-B14F-4D97-AF65-F5344CB8AC3E}">
        <p14:creationId xmlns:p14="http://schemas.microsoft.com/office/powerpoint/2010/main" val="4011802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D9B805-585C-45EF-8CB4-3E9D6DA23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/>
              <a:t>Anemia crónica, astenia de larga evolución; </a:t>
            </a:r>
          </a:p>
          <a:p>
            <a:pPr algn="just"/>
            <a:r>
              <a:rPr lang="es-ES" dirty="0"/>
              <a:t>Exploración física: afebril, normotenso; ACP sin hallazgos patológicos; abdomen blando, no se palpan masas ni megalias ni existe dolor a la palpación;</a:t>
            </a:r>
          </a:p>
          <a:p>
            <a:pPr algn="just"/>
            <a:r>
              <a:rPr lang="es-ES" dirty="0"/>
              <a:t>Se procede a realizar las pruebas complementarias pertinentes. Resultados de la colonoscopia:</a:t>
            </a:r>
          </a:p>
        </p:txBody>
      </p:sp>
    </p:spTree>
    <p:extLst>
      <p:ext uri="{BB962C8B-B14F-4D97-AF65-F5344CB8AC3E}">
        <p14:creationId xmlns:p14="http://schemas.microsoft.com/office/powerpoint/2010/main" val="403182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6">
            <a:extLst>
              <a:ext uri="{FF2B5EF4-FFF2-40B4-BE49-F238E27FC236}">
                <a16:creationId xmlns:a16="http://schemas.microsoft.com/office/drawing/2014/main" id="{141305EA-5BC5-422F-8013-F547DAC6D269}"/>
              </a:ext>
            </a:extLst>
          </p:cNvPr>
          <p:cNvPicPr/>
          <p:nvPr/>
        </p:nvPicPr>
        <p:blipFill rotWithShape="1">
          <a:blip r:embed="rId2">
            <a:lum/>
            <a:alphaModFix/>
          </a:blip>
          <a:srcRect l="15212" t="33618" r="51685" b="28665"/>
          <a:stretch/>
        </p:blipFill>
        <p:spPr>
          <a:xfrm>
            <a:off x="6569613" y="1448973"/>
            <a:ext cx="4309403" cy="3618914"/>
          </a:xfrm>
          <a:prstGeom prst="rect">
            <a:avLst/>
          </a:prstGeom>
        </p:spPr>
      </p:pic>
      <p:pic>
        <p:nvPicPr>
          <p:cNvPr id="5" name="Imagen5">
            <a:extLst>
              <a:ext uri="{FF2B5EF4-FFF2-40B4-BE49-F238E27FC236}">
                <a16:creationId xmlns:a16="http://schemas.microsoft.com/office/drawing/2014/main" id="{F80FF00D-C4DC-45C9-8BC6-12FB3A460BC7}"/>
              </a:ext>
            </a:extLst>
          </p:cNvPr>
          <p:cNvPicPr/>
          <p:nvPr/>
        </p:nvPicPr>
        <p:blipFill rotWithShape="1">
          <a:blip r:embed="rId3">
            <a:lum/>
            <a:alphaModFix/>
          </a:blip>
          <a:srcRect l="15212" t="35992" r="51685" b="28665"/>
          <a:stretch/>
        </p:blipFill>
        <p:spPr>
          <a:xfrm>
            <a:off x="1312985" y="1448973"/>
            <a:ext cx="4309403" cy="361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5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2C6E3A-0D32-4909-B213-197C52A43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Resolución del caso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4740A9-FBDF-4DD1-9A82-1DCB08ECDB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/>
              <a:t>En colonoscopia, se explora hasta ciego visualizando válvula ileocecal y orificio apendicular objetivando a nivel de ciego varias angiodisplasias, algunas mayores de 1 cm; las más grandes se esclerosaron con adrenalina primero y posteriormente todas fueron tratadas con argón;</a:t>
            </a:r>
          </a:p>
          <a:p>
            <a:pPr algn="just"/>
            <a:r>
              <a:rPr lang="es-ES" dirty="0"/>
              <a:t>En la gastroscopia no se encontraros hallazgos patológicos;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Diagnóstico: anemia ferropénica crónica por pérdidas digestivas (angiodisplasias).</a:t>
            </a:r>
          </a:p>
        </p:txBody>
      </p:sp>
    </p:spTree>
    <p:extLst>
      <p:ext uri="{BB962C8B-B14F-4D97-AF65-F5344CB8AC3E}">
        <p14:creationId xmlns:p14="http://schemas.microsoft.com/office/powerpoint/2010/main" val="3179634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248</TotalTime>
  <Words>223</Words>
  <Application>Microsoft Office PowerPoint</Application>
  <PresentationFormat>Panorámica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Garamond</vt:lpstr>
      <vt:lpstr>Orgánico</vt:lpstr>
      <vt:lpstr>TALLERES INTEGRADOS III</vt:lpstr>
      <vt:lpstr>Introducción al caso</vt:lpstr>
      <vt:lpstr>Presentación de PowerPoint</vt:lpstr>
      <vt:lpstr>Presentación de PowerPoint</vt:lpstr>
      <vt:lpstr>Resolución del caso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</dc:title>
  <dc:creator>Celia Rasero</dc:creator>
  <cp:lastModifiedBy>Celia Rasero</cp:lastModifiedBy>
  <cp:revision>21</cp:revision>
  <dcterms:created xsi:type="dcterms:W3CDTF">2019-02-13T15:23:38Z</dcterms:created>
  <dcterms:modified xsi:type="dcterms:W3CDTF">2019-02-15T19:47:07Z</dcterms:modified>
</cp:coreProperties>
</file>