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2/21/2019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00CB4-F55A-426E-86FD-C52D18E881D4}"/>
              </a:ext>
            </a:extLst>
          </p:cNvPr>
          <p:cNvSpPr>
            <a:spLocks noGrp="1"/>
          </p:cNvSpPr>
          <p:nvPr>
            <p:ph type="ctrTitle"/>
          </p:nvPr>
        </p:nvSpPr>
        <p:spPr/>
        <p:txBody>
          <a:bodyPr/>
          <a:lstStyle/>
          <a:p>
            <a:r>
              <a:rPr lang="es-ES" dirty="0"/>
              <a:t>Talleres Integrados III</a:t>
            </a:r>
          </a:p>
        </p:txBody>
      </p:sp>
      <p:sp>
        <p:nvSpPr>
          <p:cNvPr id="3" name="Subtítulo 2">
            <a:extLst>
              <a:ext uri="{FF2B5EF4-FFF2-40B4-BE49-F238E27FC236}">
                <a16:creationId xmlns:a16="http://schemas.microsoft.com/office/drawing/2014/main" id="{0D8E3259-8A47-49D4-B126-8CA7701E2484}"/>
              </a:ext>
            </a:extLst>
          </p:cNvPr>
          <p:cNvSpPr>
            <a:spLocks noGrp="1"/>
          </p:cNvSpPr>
          <p:nvPr>
            <p:ph type="subTitle" idx="1"/>
          </p:nvPr>
        </p:nvSpPr>
        <p:spPr/>
        <p:txBody>
          <a:bodyPr>
            <a:normAutofit fontScale="55000" lnSpcReduction="20000"/>
          </a:bodyPr>
          <a:lstStyle/>
          <a:p>
            <a:r>
              <a:rPr lang="es-ES" dirty="0"/>
              <a:t>CELIA RASERO BELLMUNT</a:t>
            </a:r>
          </a:p>
          <a:p>
            <a:r>
              <a:rPr lang="es-ES" dirty="0"/>
              <a:t>UNIVERSIDAD MIGUÑE HERNÁNDEZ DE ELCHE</a:t>
            </a:r>
          </a:p>
          <a:p>
            <a:r>
              <a:rPr lang="es-ES" dirty="0"/>
              <a:t>FOTO-QUIZ</a:t>
            </a:r>
          </a:p>
          <a:p>
            <a:r>
              <a:rPr lang="es-ES" dirty="0"/>
              <a:t>CASO CLÍNICO APROBADO POR EL DR. JOAN GIL CARBONELL</a:t>
            </a:r>
          </a:p>
        </p:txBody>
      </p:sp>
    </p:spTree>
    <p:extLst>
      <p:ext uri="{BB962C8B-B14F-4D97-AF65-F5344CB8AC3E}">
        <p14:creationId xmlns:p14="http://schemas.microsoft.com/office/powerpoint/2010/main" val="423419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DF129-2331-4FC0-9C57-B01E8E802263}"/>
              </a:ext>
            </a:extLst>
          </p:cNvPr>
          <p:cNvSpPr>
            <a:spLocks noGrp="1"/>
          </p:cNvSpPr>
          <p:nvPr>
            <p:ph type="title"/>
          </p:nvPr>
        </p:nvSpPr>
        <p:spPr/>
        <p:txBody>
          <a:bodyPr/>
          <a:lstStyle/>
          <a:p>
            <a:r>
              <a:rPr lang="es-ES" dirty="0"/>
              <a:t>Presentación del caso</a:t>
            </a:r>
          </a:p>
        </p:txBody>
      </p:sp>
      <p:sp>
        <p:nvSpPr>
          <p:cNvPr id="3" name="Marcador de contenido 2">
            <a:extLst>
              <a:ext uri="{FF2B5EF4-FFF2-40B4-BE49-F238E27FC236}">
                <a16:creationId xmlns:a16="http://schemas.microsoft.com/office/drawing/2014/main" id="{9FA38A3C-35BC-437A-9887-6FDE1FDC4523}"/>
              </a:ext>
            </a:extLst>
          </p:cNvPr>
          <p:cNvSpPr>
            <a:spLocks noGrp="1"/>
          </p:cNvSpPr>
          <p:nvPr>
            <p:ph idx="1"/>
          </p:nvPr>
        </p:nvSpPr>
        <p:spPr/>
        <p:txBody>
          <a:bodyPr/>
          <a:lstStyle/>
          <a:p>
            <a:pPr algn="just"/>
            <a:r>
              <a:rPr lang="es-ES" dirty="0"/>
              <a:t>Mujer de 70 años que acude remitida por su MAP por empeoramiento clínico de un cuadro catarral de 14 días de evolución;</a:t>
            </a:r>
          </a:p>
          <a:p>
            <a:pPr algn="just"/>
            <a:r>
              <a:rPr lang="es-ES" dirty="0"/>
              <a:t>Alergia a las sulfamidas; DLP y DM2; niega HTA, hábito </a:t>
            </a:r>
            <a:r>
              <a:rPr lang="es-ES" dirty="0" err="1"/>
              <a:t>enólico</a:t>
            </a:r>
            <a:r>
              <a:rPr lang="es-ES" dirty="0"/>
              <a:t> y tabaquismo; trabajadora de agricultora, niega contacto con animales; hipotiroidismo en tratamiento sustitutivo;</a:t>
            </a:r>
          </a:p>
          <a:p>
            <a:pPr algn="just"/>
            <a:r>
              <a:rPr lang="es-ES" dirty="0"/>
              <a:t>Antecedentes quirúrgicos: apendicectomía;</a:t>
            </a:r>
          </a:p>
          <a:p>
            <a:pPr algn="just"/>
            <a:r>
              <a:rPr lang="es-ES" dirty="0"/>
              <a:t>Antecedentes familiares: ambos padres fallecieron de enfermedad cerebrovascular; hijo con carcinoma pulmonar;</a:t>
            </a:r>
          </a:p>
          <a:p>
            <a:pPr algn="just"/>
            <a:r>
              <a:rPr lang="es-ES" dirty="0"/>
              <a:t>Tratamiento habitual: omeprazol, atorvastatina, metformina, </a:t>
            </a:r>
            <a:r>
              <a:rPr lang="es-ES" dirty="0" err="1"/>
              <a:t>eutirox,ebastina</a:t>
            </a:r>
            <a:r>
              <a:rPr lang="es-ES" dirty="0"/>
              <a:t>, </a:t>
            </a:r>
            <a:r>
              <a:rPr lang="es-ES" dirty="0" err="1"/>
              <a:t>cusimolol</a:t>
            </a:r>
            <a:r>
              <a:rPr lang="es-ES" dirty="0"/>
              <a:t>.</a:t>
            </a:r>
          </a:p>
          <a:p>
            <a:pPr marL="36900" indent="0">
              <a:buNone/>
            </a:pPr>
            <a:endParaRPr lang="es-ES" dirty="0"/>
          </a:p>
        </p:txBody>
      </p:sp>
    </p:spTree>
    <p:extLst>
      <p:ext uri="{BB962C8B-B14F-4D97-AF65-F5344CB8AC3E}">
        <p14:creationId xmlns:p14="http://schemas.microsoft.com/office/powerpoint/2010/main" val="252094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D89989-289F-4AFB-B836-7AF83E0BA7B2}"/>
              </a:ext>
            </a:extLst>
          </p:cNvPr>
          <p:cNvSpPr>
            <a:spLocks noGrp="1"/>
          </p:cNvSpPr>
          <p:nvPr>
            <p:ph idx="1"/>
          </p:nvPr>
        </p:nvSpPr>
        <p:spPr/>
        <p:txBody>
          <a:bodyPr>
            <a:normAutofit fontScale="92500" lnSpcReduction="10000"/>
          </a:bodyPr>
          <a:lstStyle/>
          <a:p>
            <a:pPr algn="just"/>
            <a:r>
              <a:rPr lang="es-ES" dirty="0"/>
              <a:t>Refiere tos y sensación de malestar general de 14 días de evolución, sin estar acompañado de expectoración ni dolor torácico. Empeoramiento de su clínica en las ultimas 48 horas, con disnea de mínimos esfuerzos; picos febriles en dos ocasiones en los 14 días de duración de la clínica (38,5ºC);</a:t>
            </a:r>
          </a:p>
          <a:p>
            <a:pPr algn="just"/>
            <a:r>
              <a:rPr lang="es-ES" dirty="0"/>
              <a:t>Exploración: TA 81/64 mmHg, Ta 38,4ºC, FC 80 </a:t>
            </a:r>
            <a:r>
              <a:rPr lang="es-ES" dirty="0" err="1"/>
              <a:t>lpm</a:t>
            </a:r>
            <a:r>
              <a:rPr lang="es-ES" dirty="0"/>
              <a:t>, FR 44 rpm. Orientada, AC rítmica sin soplos, AP crepitantes en base pulmonar derecha y disminución de murmullo vesicular en base pulmonar izquierda; abdomen blando, sin dolor a la palpación, ni masas ni megalias; MMII sin signos de TVP;</a:t>
            </a:r>
          </a:p>
          <a:p>
            <a:pPr algn="just"/>
            <a:r>
              <a:rPr lang="es-ES" dirty="0"/>
              <a:t>Analítica sanguínea: </a:t>
            </a:r>
            <a:r>
              <a:rPr lang="es-ES" dirty="0" err="1"/>
              <a:t>Glu</a:t>
            </a:r>
            <a:r>
              <a:rPr lang="es-ES" dirty="0"/>
              <a:t> 208 mg/dl, PCR 25 mg/dl, leucocitosis con desviación a la izquierda. Gasometría arterial con oxígeno complementario (FiO2 desconocida): pH 7,51, PCO2 33 mmHg, PO2 114 mmHg, HCO3 26,3 </a:t>
            </a:r>
            <a:r>
              <a:rPr lang="es-ES" dirty="0">
                <a:effectLst/>
              </a:rPr>
              <a:t>mEq/L</a:t>
            </a:r>
            <a:r>
              <a:rPr lang="es-ES" dirty="0"/>
              <a:t>, lactato 1,2</a:t>
            </a:r>
            <a:r>
              <a:rPr lang="es-ES" dirty="0">
                <a:effectLst/>
              </a:rPr>
              <a:t> mmol/l</a:t>
            </a:r>
            <a:r>
              <a:rPr lang="es-ES" dirty="0"/>
              <a:t>, CO2 total 27, </a:t>
            </a:r>
            <a:r>
              <a:rPr lang="es-ES" dirty="0" err="1"/>
              <a:t>Sat</a:t>
            </a:r>
            <a:r>
              <a:rPr lang="es-ES" dirty="0"/>
              <a:t> O2 98,8%, PaO2/PAO2 0’17. </a:t>
            </a:r>
          </a:p>
          <a:p>
            <a:pPr marL="36900" indent="0" algn="just">
              <a:buNone/>
            </a:pPr>
            <a:r>
              <a:rPr lang="es-ES" dirty="0"/>
              <a:t>	El estudio radiológico se muestra a continuación.</a:t>
            </a:r>
          </a:p>
        </p:txBody>
      </p:sp>
    </p:spTree>
    <p:extLst>
      <p:ext uri="{BB962C8B-B14F-4D97-AF65-F5344CB8AC3E}">
        <p14:creationId xmlns:p14="http://schemas.microsoft.com/office/powerpoint/2010/main" val="96868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F5E6264-38C5-4E18-A060-CDDD111EDAFB}"/>
              </a:ext>
            </a:extLst>
          </p:cNvPr>
          <p:cNvPicPr>
            <a:picLocks noChangeAspect="1"/>
          </p:cNvPicPr>
          <p:nvPr/>
        </p:nvPicPr>
        <p:blipFill rotWithShape="1">
          <a:blip r:embed="rId2"/>
          <a:srcRect l="12934" r="11229"/>
          <a:stretch/>
        </p:blipFill>
        <p:spPr>
          <a:xfrm>
            <a:off x="1439594" y="1209340"/>
            <a:ext cx="4656406" cy="4439319"/>
          </a:xfrm>
          <a:prstGeom prst="rect">
            <a:avLst/>
          </a:prstGeom>
        </p:spPr>
      </p:pic>
      <p:pic>
        <p:nvPicPr>
          <p:cNvPr id="7" name="Imagen 6">
            <a:extLst>
              <a:ext uri="{FF2B5EF4-FFF2-40B4-BE49-F238E27FC236}">
                <a16:creationId xmlns:a16="http://schemas.microsoft.com/office/drawing/2014/main" id="{06F94CC1-78BB-45CC-866C-140FAF2A36D0}"/>
              </a:ext>
            </a:extLst>
          </p:cNvPr>
          <p:cNvPicPr>
            <a:picLocks noChangeAspect="1"/>
          </p:cNvPicPr>
          <p:nvPr/>
        </p:nvPicPr>
        <p:blipFill rotWithShape="1">
          <a:blip r:embed="rId3"/>
          <a:srcRect l="15619" r="11306"/>
          <a:stretch/>
        </p:blipFill>
        <p:spPr>
          <a:xfrm>
            <a:off x="6672776" y="1209339"/>
            <a:ext cx="4079630" cy="4439319"/>
          </a:xfrm>
          <a:prstGeom prst="rect">
            <a:avLst/>
          </a:prstGeom>
        </p:spPr>
      </p:pic>
    </p:spTree>
    <p:extLst>
      <p:ext uri="{BB962C8B-B14F-4D97-AF65-F5344CB8AC3E}">
        <p14:creationId xmlns:p14="http://schemas.microsoft.com/office/powerpoint/2010/main" val="378080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41FFB-CA7A-4639-97B7-7D3D4590E8AE}"/>
              </a:ext>
            </a:extLst>
          </p:cNvPr>
          <p:cNvSpPr>
            <a:spLocks noGrp="1"/>
          </p:cNvSpPr>
          <p:nvPr>
            <p:ph type="title"/>
          </p:nvPr>
        </p:nvSpPr>
        <p:spPr/>
        <p:txBody>
          <a:bodyPr/>
          <a:lstStyle/>
          <a:p>
            <a:r>
              <a:rPr lang="es-ES" dirty="0"/>
              <a:t>Resolución del caso</a:t>
            </a:r>
          </a:p>
        </p:txBody>
      </p:sp>
      <p:sp>
        <p:nvSpPr>
          <p:cNvPr id="3" name="Marcador de contenido 2">
            <a:extLst>
              <a:ext uri="{FF2B5EF4-FFF2-40B4-BE49-F238E27FC236}">
                <a16:creationId xmlns:a16="http://schemas.microsoft.com/office/drawing/2014/main" id="{6854C706-AE68-43EB-B961-369D6197B729}"/>
              </a:ext>
            </a:extLst>
          </p:cNvPr>
          <p:cNvSpPr>
            <a:spLocks noGrp="1"/>
          </p:cNvSpPr>
          <p:nvPr>
            <p:ph idx="1"/>
          </p:nvPr>
        </p:nvSpPr>
        <p:spPr/>
        <p:txBody>
          <a:bodyPr/>
          <a:lstStyle/>
          <a:p>
            <a:pPr algn="just"/>
            <a:r>
              <a:rPr lang="es-ES" dirty="0"/>
              <a:t>En la radiografía de tórax observamos aumento de la densidad en lóbulo inferior izquierdo, borrándose el diafragma izquierdo y parte de la silueta cardiaca (signo de la silueta) tanto en la proyección PA como en la lateral.</a:t>
            </a:r>
          </a:p>
          <a:p>
            <a:pPr algn="just"/>
            <a:r>
              <a:rPr lang="es-ES" dirty="0"/>
              <a:t>La </a:t>
            </a:r>
            <a:r>
              <a:rPr lang="es-ES" dirty="0" err="1"/>
              <a:t>antigenuria</a:t>
            </a:r>
            <a:r>
              <a:rPr lang="es-ES" dirty="0"/>
              <a:t> para neumococo fue positiva, y serología de gripe A también positiva.</a:t>
            </a:r>
          </a:p>
          <a:p>
            <a:endParaRPr lang="es-ES" dirty="0"/>
          </a:p>
          <a:p>
            <a:endParaRPr lang="es-ES" dirty="0"/>
          </a:p>
          <a:p>
            <a:endParaRPr lang="es-ES" dirty="0"/>
          </a:p>
          <a:p>
            <a:r>
              <a:rPr lang="es-ES" sz="3200" b="1" dirty="0"/>
              <a:t>Diagnóstico: gripe A y neumonía neumocócica.</a:t>
            </a:r>
          </a:p>
        </p:txBody>
      </p:sp>
    </p:spTree>
    <p:extLst>
      <p:ext uri="{BB962C8B-B14F-4D97-AF65-F5344CB8AC3E}">
        <p14:creationId xmlns:p14="http://schemas.microsoft.com/office/powerpoint/2010/main" val="2350916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103</TotalTime>
  <Words>363</Words>
  <Application>Microsoft Office PowerPoint</Application>
  <PresentationFormat>Panorámica</PresentationFormat>
  <Paragraphs>22</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Calisto MT</vt:lpstr>
      <vt:lpstr>Wingdings 2</vt:lpstr>
      <vt:lpstr>Pizarra</vt:lpstr>
      <vt:lpstr>Talleres Integrados III</vt:lpstr>
      <vt:lpstr>Presentación del caso</vt:lpstr>
      <vt:lpstr>Presentación de PowerPoint</vt:lpstr>
      <vt:lpstr>Presentación de PowerPoint</vt:lpstr>
      <vt:lpstr>Resolución del caso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Integrados III</dc:title>
  <dc:creator>Celia Rasero</dc:creator>
  <cp:lastModifiedBy>Celia Rasero</cp:lastModifiedBy>
  <cp:revision>17</cp:revision>
  <dcterms:created xsi:type="dcterms:W3CDTF">2019-02-20T19:41:49Z</dcterms:created>
  <dcterms:modified xsi:type="dcterms:W3CDTF">2019-02-21T11:26:04Z</dcterms:modified>
</cp:coreProperties>
</file>