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856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2290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41249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533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45264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9080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4826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1875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632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3810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9938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74807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B08AA-9872-6B41-9E9E-0104F2FE58E8}" type="datetimeFigureOut">
              <a:rPr lang="es-ES" smtClean="0"/>
              <a:t>24/2/19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22254-1938-A14B-9ADA-47134BA996CC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372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CASO DE INFECCIOSAS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 smtClean="0"/>
              <a:t>Víctor García García</a:t>
            </a:r>
          </a:p>
          <a:p>
            <a:r>
              <a:rPr lang="es-ES" dirty="0" smtClean="0"/>
              <a:t>Nº expediente: 1440</a:t>
            </a:r>
          </a:p>
          <a:p>
            <a:r>
              <a:rPr lang="es-ES" dirty="0" smtClean="0"/>
              <a:t>HUSJ</a:t>
            </a:r>
          </a:p>
          <a:p>
            <a:r>
              <a:rPr lang="es-ES" dirty="0" smtClean="0"/>
              <a:t>Presentado en el seminario de casos 22/02/19</a:t>
            </a:r>
          </a:p>
          <a:p>
            <a:r>
              <a:rPr lang="es-ES" dirty="0" smtClean="0"/>
              <a:t>Aprobado por el Dr. F</a:t>
            </a:r>
            <a:r>
              <a:rPr lang="es-ES" dirty="0" smtClean="0"/>
              <a:t>élix Gutiérrez</a:t>
            </a:r>
            <a:endParaRPr lang="es-ES" dirty="0"/>
          </a:p>
        </p:txBody>
      </p:sp>
      <p:pic>
        <p:nvPicPr>
          <p:cNvPr id="4" name="Imagen 3" descr="UM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7144" y="0"/>
            <a:ext cx="2210609" cy="269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153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Anamnesis y exploración física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dirty="0" smtClean="0"/>
              <a:t>Anamnesis: Varón de 47 años que acude a urgencias por </a:t>
            </a:r>
            <a:r>
              <a:rPr lang="es-ES" b="1" dirty="0" smtClean="0"/>
              <a:t>dolor cervical</a:t>
            </a:r>
            <a:r>
              <a:rPr lang="es-ES" dirty="0" smtClean="0"/>
              <a:t> de 6 días, </a:t>
            </a:r>
            <a:r>
              <a:rPr lang="es-ES" b="1" dirty="0" err="1" smtClean="0"/>
              <a:t>acúfenos</a:t>
            </a:r>
            <a:r>
              <a:rPr lang="es-ES" b="1" dirty="0"/>
              <a:t>,</a:t>
            </a:r>
            <a:r>
              <a:rPr lang="es-ES" b="1" dirty="0" smtClean="0"/>
              <a:t> hipoacusia </a:t>
            </a:r>
            <a:r>
              <a:rPr lang="es-ES" dirty="0" smtClean="0"/>
              <a:t>y aparición de</a:t>
            </a:r>
            <a:r>
              <a:rPr lang="es-ES" b="1" dirty="0" smtClean="0"/>
              <a:t> lesiones </a:t>
            </a:r>
            <a:r>
              <a:rPr lang="es-ES" dirty="0" smtClean="0"/>
              <a:t>(ver imagen)</a:t>
            </a:r>
            <a:r>
              <a:rPr lang="es-ES" b="1" dirty="0" smtClean="0"/>
              <a:t> en pabellón</a:t>
            </a:r>
            <a:r>
              <a:rPr lang="es-ES" dirty="0" smtClean="0"/>
              <a:t> de oído izquierdo de 48h de evolución, y </a:t>
            </a:r>
            <a:r>
              <a:rPr lang="es-ES" b="1" dirty="0" smtClean="0"/>
              <a:t>vómitos</a:t>
            </a:r>
            <a:r>
              <a:rPr lang="es-ES" dirty="0" smtClean="0"/>
              <a:t> de repetición y </a:t>
            </a:r>
            <a:r>
              <a:rPr lang="es-ES" b="1" dirty="0" smtClean="0"/>
              <a:t>vértigo</a:t>
            </a:r>
            <a:r>
              <a:rPr lang="es-ES" dirty="0" smtClean="0"/>
              <a:t> en las últimas 24h.</a:t>
            </a:r>
          </a:p>
          <a:p>
            <a:pPr algn="just"/>
            <a:r>
              <a:rPr lang="es-ES" dirty="0" smtClean="0"/>
              <a:t>Exploración física: </a:t>
            </a:r>
            <a:r>
              <a:rPr lang="es-ES" b="1" dirty="0" smtClean="0"/>
              <a:t>Rigidez </a:t>
            </a:r>
            <a:r>
              <a:rPr lang="es-ES" b="1" dirty="0" err="1" smtClean="0"/>
              <a:t>nucal</a:t>
            </a:r>
            <a:r>
              <a:rPr lang="es-ES" dirty="0" smtClean="0"/>
              <a:t>. </a:t>
            </a:r>
            <a:r>
              <a:rPr lang="es-ES" dirty="0" err="1" smtClean="0"/>
              <a:t>Kernig</a:t>
            </a:r>
            <a:r>
              <a:rPr lang="es-ES" dirty="0" smtClean="0"/>
              <a:t> y </a:t>
            </a:r>
            <a:r>
              <a:rPr lang="es-ES" dirty="0" err="1" smtClean="0"/>
              <a:t>Brudzniski</a:t>
            </a:r>
            <a:r>
              <a:rPr lang="es-ES" dirty="0" smtClean="0"/>
              <a:t> negativos. </a:t>
            </a:r>
            <a:r>
              <a:rPr lang="es-ES" b="1" dirty="0" err="1" smtClean="0"/>
              <a:t>Romberg</a:t>
            </a:r>
            <a:r>
              <a:rPr lang="es-ES" b="1" dirty="0" smtClean="0"/>
              <a:t> positivo. Inestabilidad en la marcha.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1456909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Imagen</a:t>
            </a:r>
            <a:endParaRPr lang="es-ES" dirty="0"/>
          </a:p>
        </p:txBody>
      </p:sp>
      <p:pic>
        <p:nvPicPr>
          <p:cNvPr id="4" name="Marcador de contenido 3" descr="IMG-20181227-WA001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85" b="15734"/>
          <a:stretch/>
        </p:blipFill>
        <p:spPr>
          <a:xfrm>
            <a:off x="736850" y="1301432"/>
            <a:ext cx="7757494" cy="5221411"/>
          </a:xfrm>
        </p:spPr>
      </p:pic>
    </p:spTree>
    <p:extLst>
      <p:ext uri="{BB962C8B-B14F-4D97-AF65-F5344CB8AC3E}">
        <p14:creationId xmlns:p14="http://schemas.microsoft.com/office/powerpoint/2010/main" val="6306918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Pruebas complementarias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urgencias se realiza radiografía de tórax y TAC cerebral, ambos normales.</a:t>
            </a:r>
          </a:p>
          <a:p>
            <a:r>
              <a:rPr lang="es-ES" dirty="0" smtClean="0"/>
              <a:t>Es ingresado y, al día siguiente, se hace una punción lumbar. Microbiología: PCR positivo para VVZ.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82133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Preguntas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¿Qué se observa en la imagen?</a:t>
            </a:r>
          </a:p>
          <a:p>
            <a:r>
              <a:rPr lang="es-ES" dirty="0" smtClean="0"/>
              <a:t>Con los datos presentados, ¿cuál es el diagnóstico de este paciente?</a:t>
            </a:r>
          </a:p>
          <a:p>
            <a:r>
              <a:rPr lang="es-ES" dirty="0" smtClean="0"/>
              <a:t>¿Qué tratamiento habría que instaurar?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217948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Resolución del caso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ES" dirty="0" smtClean="0"/>
              <a:t>Se aprecian vesículas en concha auricular, </a:t>
            </a:r>
            <a:r>
              <a:rPr lang="es-ES" dirty="0" err="1" smtClean="0"/>
              <a:t>antihélix</a:t>
            </a:r>
            <a:r>
              <a:rPr lang="es-ES" dirty="0" smtClean="0"/>
              <a:t> y entrada al CAE. Estas localizaciones forman parte del “Área de </a:t>
            </a:r>
            <a:r>
              <a:rPr lang="es-ES" dirty="0" err="1" smtClean="0"/>
              <a:t>Hunt</a:t>
            </a:r>
            <a:r>
              <a:rPr lang="es-ES" dirty="0" smtClean="0"/>
              <a:t>” (inervación por nervio facial).</a:t>
            </a:r>
          </a:p>
          <a:p>
            <a:pPr algn="just"/>
            <a:r>
              <a:rPr lang="es-ES" dirty="0" smtClean="0"/>
              <a:t>Diagnóstico: </a:t>
            </a:r>
            <a:r>
              <a:rPr lang="es-ES" b="1" dirty="0" smtClean="0"/>
              <a:t>“Síndrome de </a:t>
            </a:r>
            <a:r>
              <a:rPr lang="es-ES" b="1" dirty="0" err="1" smtClean="0"/>
              <a:t>Ramsay-Hunt</a:t>
            </a:r>
            <a:r>
              <a:rPr lang="es-ES" b="1" dirty="0" smtClean="0"/>
              <a:t>”</a:t>
            </a:r>
            <a:r>
              <a:rPr lang="es-ES" dirty="0" smtClean="0"/>
              <a:t> o </a:t>
            </a:r>
            <a:r>
              <a:rPr lang="es-ES" b="1" dirty="0" smtClean="0"/>
              <a:t>“</a:t>
            </a:r>
            <a:r>
              <a:rPr lang="es-ES" b="1" dirty="0" smtClean="0"/>
              <a:t>Herpes z</a:t>
            </a:r>
            <a:r>
              <a:rPr lang="es-ES" b="1" dirty="0" smtClean="0"/>
              <a:t>óster</a:t>
            </a:r>
            <a:r>
              <a:rPr lang="es-ES" b="1" dirty="0" smtClean="0"/>
              <a:t> </a:t>
            </a:r>
            <a:r>
              <a:rPr lang="es-ES" b="1" dirty="0" err="1" smtClean="0"/>
              <a:t>ótico</a:t>
            </a:r>
            <a:r>
              <a:rPr lang="es-ES" b="1" dirty="0" smtClean="0"/>
              <a:t>”</a:t>
            </a:r>
            <a:r>
              <a:rPr lang="es-ES" dirty="0" smtClean="0"/>
              <a:t> = </a:t>
            </a:r>
            <a:r>
              <a:rPr lang="es-ES" dirty="0"/>
              <a:t>R</a:t>
            </a:r>
            <a:r>
              <a:rPr lang="es-ES" dirty="0" smtClean="0"/>
              <a:t>eactivación del VVZ en ganglio geniculado, dando lugar a vesículas en área de </a:t>
            </a:r>
            <a:r>
              <a:rPr lang="es-ES" dirty="0" err="1" smtClean="0"/>
              <a:t>Hunt</a:t>
            </a:r>
            <a:r>
              <a:rPr lang="es-ES" dirty="0"/>
              <a:t>,</a:t>
            </a:r>
            <a:r>
              <a:rPr lang="es-ES" dirty="0" smtClean="0"/>
              <a:t> hipoacusia y </a:t>
            </a:r>
            <a:r>
              <a:rPr lang="es-ES" dirty="0" err="1" smtClean="0"/>
              <a:t>acúfenos</a:t>
            </a:r>
            <a:r>
              <a:rPr lang="es-ES" dirty="0" smtClean="0"/>
              <a:t>. En este caso, se complicó con </a:t>
            </a:r>
            <a:r>
              <a:rPr lang="es-ES" b="1" dirty="0" smtClean="0"/>
              <a:t>meningitis vírica y afectación vesicular</a:t>
            </a:r>
            <a:r>
              <a:rPr lang="es-ES" dirty="0" smtClean="0"/>
              <a:t> (inestabilidad en marcha, vértigo y </a:t>
            </a:r>
            <a:r>
              <a:rPr lang="es-ES" dirty="0" err="1" smtClean="0"/>
              <a:t>Romberg</a:t>
            </a:r>
            <a:r>
              <a:rPr lang="es-ES" dirty="0" smtClean="0"/>
              <a:t> +)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35576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Resolución del caso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Tratamiento:</a:t>
            </a:r>
          </a:p>
          <a:p>
            <a:pPr lvl="1"/>
            <a:r>
              <a:rPr lang="es-ES" dirty="0" smtClean="0"/>
              <a:t>Aciclovir endovenoso durante 14 días + Corticoides.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01725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273</Words>
  <Application>Microsoft Macintosh PowerPoint</Application>
  <PresentationFormat>Presentación en pantalla (4:3)</PresentationFormat>
  <Paragraphs>23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CASO DE INFECCIOSAS</vt:lpstr>
      <vt:lpstr>Anamnesis y exploración física</vt:lpstr>
      <vt:lpstr>Imagen</vt:lpstr>
      <vt:lpstr>Pruebas complementarias</vt:lpstr>
      <vt:lpstr>Preguntas</vt:lpstr>
      <vt:lpstr>Resolución del caso</vt:lpstr>
      <vt:lpstr>Resolución del caso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Victior García</dc:creator>
  <cp:lastModifiedBy>Victior García</cp:lastModifiedBy>
  <cp:revision>7</cp:revision>
  <dcterms:created xsi:type="dcterms:W3CDTF">2019-02-18T17:42:02Z</dcterms:created>
  <dcterms:modified xsi:type="dcterms:W3CDTF">2019-02-24T18:40:07Z</dcterms:modified>
</cp:coreProperties>
</file>