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0" r:id="rId4"/>
    <p:sldId id="261" r:id="rId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B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826CC0C5-7040-4986-968E-DEF8AF96E31E}" type="datetimeFigureOut">
              <a:rPr lang="es-ES" smtClean="0"/>
              <a:t>18/02/2019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95B9DD-7D4C-44D8-8E16-56F8C71356AF}" type="slidenum">
              <a:rPr lang="es-ES" smtClean="0"/>
              <a:t>‹Nº›</a:t>
            </a:fld>
            <a:endParaRPr lang="es-ES"/>
          </a:p>
        </p:txBody>
      </p:sp>
    </p:spTree>
    <p:extLst>
      <p:ext uri="{BB962C8B-B14F-4D97-AF65-F5344CB8AC3E}">
        <p14:creationId xmlns:p14="http://schemas.microsoft.com/office/powerpoint/2010/main" val="2028155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6CC0C5-7040-4986-968E-DEF8AF96E31E}" type="datetimeFigureOut">
              <a:rPr lang="es-ES" smtClean="0"/>
              <a:t>18/02/2019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95B9DD-7D4C-44D8-8E16-56F8C71356AF}" type="slidenum">
              <a:rPr lang="es-ES" smtClean="0"/>
              <a:t>‹Nº›</a:t>
            </a:fld>
            <a:endParaRPr lang="es-ES"/>
          </a:p>
        </p:txBody>
      </p:sp>
    </p:spTree>
    <p:extLst>
      <p:ext uri="{BB962C8B-B14F-4D97-AF65-F5344CB8AC3E}">
        <p14:creationId xmlns:p14="http://schemas.microsoft.com/office/powerpoint/2010/main" val="2995662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26CC0C5-7040-4986-968E-DEF8AF96E31E}" type="datetimeFigureOut">
              <a:rPr lang="es-ES" smtClean="0"/>
              <a:t>18/02/2019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95B9DD-7D4C-44D8-8E16-56F8C71356AF}" type="slidenum">
              <a:rPr lang="es-ES" smtClean="0"/>
              <a:t>‹Nº›</a:t>
            </a:fld>
            <a:endParaRPr lang="es-ES"/>
          </a:p>
        </p:txBody>
      </p:sp>
    </p:spTree>
    <p:extLst>
      <p:ext uri="{BB962C8B-B14F-4D97-AF65-F5344CB8AC3E}">
        <p14:creationId xmlns:p14="http://schemas.microsoft.com/office/powerpoint/2010/main" val="155128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6CC0C5-7040-4986-968E-DEF8AF96E31E}" type="datetimeFigureOut">
              <a:rPr lang="es-ES" smtClean="0"/>
              <a:t>18/02/2019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95B9DD-7D4C-44D8-8E16-56F8C71356AF}" type="slidenum">
              <a:rPr lang="es-ES" smtClean="0"/>
              <a:t>‹Nº›</a:t>
            </a:fld>
            <a:endParaRPr lang="es-ES"/>
          </a:p>
        </p:txBody>
      </p:sp>
    </p:spTree>
    <p:extLst>
      <p:ext uri="{BB962C8B-B14F-4D97-AF65-F5344CB8AC3E}">
        <p14:creationId xmlns:p14="http://schemas.microsoft.com/office/powerpoint/2010/main" val="3218542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26CC0C5-7040-4986-968E-DEF8AF96E31E}" type="datetimeFigureOut">
              <a:rPr lang="es-ES" smtClean="0"/>
              <a:t>18/02/2019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95B9DD-7D4C-44D8-8E16-56F8C71356AF}" type="slidenum">
              <a:rPr lang="es-ES" smtClean="0"/>
              <a:t>‹Nº›</a:t>
            </a:fld>
            <a:endParaRPr lang="es-ES"/>
          </a:p>
        </p:txBody>
      </p:sp>
    </p:spTree>
    <p:extLst>
      <p:ext uri="{BB962C8B-B14F-4D97-AF65-F5344CB8AC3E}">
        <p14:creationId xmlns:p14="http://schemas.microsoft.com/office/powerpoint/2010/main" val="2756371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26CC0C5-7040-4986-968E-DEF8AF96E31E}" type="datetimeFigureOut">
              <a:rPr lang="es-ES" smtClean="0"/>
              <a:t>18/02/2019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695B9DD-7D4C-44D8-8E16-56F8C71356AF}" type="slidenum">
              <a:rPr lang="es-ES" smtClean="0"/>
              <a:t>‹Nº›</a:t>
            </a:fld>
            <a:endParaRPr lang="es-ES"/>
          </a:p>
        </p:txBody>
      </p:sp>
    </p:spTree>
    <p:extLst>
      <p:ext uri="{BB962C8B-B14F-4D97-AF65-F5344CB8AC3E}">
        <p14:creationId xmlns:p14="http://schemas.microsoft.com/office/powerpoint/2010/main" val="1963952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826CC0C5-7040-4986-968E-DEF8AF96E31E}" type="datetimeFigureOut">
              <a:rPr lang="es-ES" smtClean="0"/>
              <a:t>18/02/2019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695B9DD-7D4C-44D8-8E16-56F8C71356AF}" type="slidenum">
              <a:rPr lang="es-ES" smtClean="0"/>
              <a:t>‹Nº›</a:t>
            </a:fld>
            <a:endParaRPr lang="es-ES"/>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581591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6CC0C5-7040-4986-968E-DEF8AF96E31E}" type="datetimeFigureOut">
              <a:rPr lang="es-ES" smtClean="0"/>
              <a:t>18/02/2019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695B9DD-7D4C-44D8-8E16-56F8C71356AF}" type="slidenum">
              <a:rPr lang="es-ES" smtClean="0"/>
              <a:t>‹Nº›</a:t>
            </a:fld>
            <a:endParaRPr lang="es-ES"/>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108102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6CC0C5-7040-4986-968E-DEF8AF96E31E}" type="datetimeFigureOut">
              <a:rPr lang="es-ES" smtClean="0"/>
              <a:t>18/02/2019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695B9DD-7D4C-44D8-8E16-56F8C71356AF}" type="slidenum">
              <a:rPr lang="es-ES" smtClean="0"/>
              <a:t>‹Nº›</a:t>
            </a:fld>
            <a:endParaRPr lang="es-ES"/>
          </a:p>
        </p:txBody>
      </p:sp>
    </p:spTree>
    <p:extLst>
      <p:ext uri="{BB962C8B-B14F-4D97-AF65-F5344CB8AC3E}">
        <p14:creationId xmlns:p14="http://schemas.microsoft.com/office/powerpoint/2010/main" val="423738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26CC0C5-7040-4986-968E-DEF8AF96E31E}" type="datetimeFigureOut">
              <a:rPr lang="es-ES" smtClean="0"/>
              <a:t>18/02/2019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695B9DD-7D4C-44D8-8E16-56F8C71356AF}" type="slidenum">
              <a:rPr lang="es-ES" smtClean="0"/>
              <a:t>‹Nº›</a:t>
            </a:fld>
            <a:endParaRPr lang="es-ES"/>
          </a:p>
        </p:txBody>
      </p:sp>
    </p:spTree>
    <p:extLst>
      <p:ext uri="{BB962C8B-B14F-4D97-AF65-F5344CB8AC3E}">
        <p14:creationId xmlns:p14="http://schemas.microsoft.com/office/powerpoint/2010/main" val="2035510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26CC0C5-7040-4986-968E-DEF8AF96E31E}" type="datetimeFigureOut">
              <a:rPr lang="es-ES" smtClean="0"/>
              <a:t>18/02/2019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695B9DD-7D4C-44D8-8E16-56F8C71356AF}" type="slidenum">
              <a:rPr lang="es-ES" smtClean="0"/>
              <a:t>‹Nº›</a:t>
            </a:fld>
            <a:endParaRPr lang="es-ES"/>
          </a:p>
        </p:txBody>
      </p:sp>
    </p:spTree>
    <p:extLst>
      <p:ext uri="{BB962C8B-B14F-4D97-AF65-F5344CB8AC3E}">
        <p14:creationId xmlns:p14="http://schemas.microsoft.com/office/powerpoint/2010/main" val="367858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826CC0C5-7040-4986-968E-DEF8AF96E31E}" type="datetimeFigureOut">
              <a:rPr lang="es-ES" smtClean="0"/>
              <a:t>18/02/2019</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s-E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695B9DD-7D4C-44D8-8E16-56F8C71356AF}" type="slidenum">
              <a:rPr lang="es-ES" smtClean="0"/>
              <a:t>‹Nº›</a:t>
            </a:fld>
            <a:endParaRPr lang="es-ES"/>
          </a:p>
        </p:txBody>
      </p:sp>
    </p:spTree>
    <p:extLst>
      <p:ext uri="{BB962C8B-B14F-4D97-AF65-F5344CB8AC3E}">
        <p14:creationId xmlns:p14="http://schemas.microsoft.com/office/powerpoint/2010/main" val="161405391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TALLERES INTEGRADOS III</a:t>
            </a:r>
            <a:br>
              <a:rPr lang="es-ES" dirty="0" smtClean="0"/>
            </a:br>
            <a:r>
              <a:rPr lang="es-ES" dirty="0" smtClean="0"/>
              <a:t>CASO </a:t>
            </a:r>
            <a:r>
              <a:rPr lang="es-ES" b="1" dirty="0" smtClean="0"/>
              <a:t>CARDIOLOGÍA</a:t>
            </a:r>
            <a:endParaRPr lang="es-ES" b="1" dirty="0"/>
          </a:p>
        </p:txBody>
      </p:sp>
      <p:sp>
        <p:nvSpPr>
          <p:cNvPr id="3" name="Subtítulo 2"/>
          <p:cNvSpPr>
            <a:spLocks noGrp="1"/>
          </p:cNvSpPr>
          <p:nvPr>
            <p:ph type="subTitle" idx="1"/>
          </p:nvPr>
        </p:nvSpPr>
        <p:spPr/>
        <p:txBody>
          <a:bodyPr/>
          <a:lstStyle/>
          <a:p>
            <a:r>
              <a:rPr lang="es-ES" dirty="0" smtClean="0"/>
              <a:t>Autorizado por Dr. Vicente </a:t>
            </a:r>
            <a:r>
              <a:rPr lang="es-ES" dirty="0" err="1" smtClean="0"/>
              <a:t>Arrarte</a:t>
            </a:r>
            <a:endParaRPr lang="es-ES" dirty="0" smtClean="0"/>
          </a:p>
          <a:p>
            <a:r>
              <a:rPr lang="es-ES" dirty="0" smtClean="0"/>
              <a:t>María Marco Gómez</a:t>
            </a:r>
          </a:p>
          <a:p>
            <a:r>
              <a:rPr lang="es-ES" dirty="0" err="1" smtClean="0"/>
              <a:t>NºExp</a:t>
            </a:r>
            <a:r>
              <a:rPr lang="es-ES" dirty="0" smtClean="0"/>
              <a:t>: 1817</a:t>
            </a:r>
            <a:endParaRPr lang="es-ES" dirty="0"/>
          </a:p>
        </p:txBody>
      </p:sp>
      <p:pic>
        <p:nvPicPr>
          <p:cNvPr id="1026"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11225" t="16509" r="10041" b="16814"/>
          <a:stretch/>
        </p:blipFill>
        <p:spPr bwMode="auto">
          <a:xfrm>
            <a:off x="407963" y="3350353"/>
            <a:ext cx="2757267" cy="3305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573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45127" y="627018"/>
            <a:ext cx="10515600" cy="6139542"/>
          </a:xfrm>
        </p:spPr>
        <p:txBody>
          <a:bodyPr>
            <a:normAutofit fontScale="85000" lnSpcReduction="20000"/>
          </a:bodyPr>
          <a:lstStyle/>
          <a:p>
            <a:r>
              <a:rPr lang="es-ES" dirty="0"/>
              <a:t>MC: Hombre </a:t>
            </a:r>
            <a:r>
              <a:rPr lang="es-ES" dirty="0" smtClean="0"/>
              <a:t>79 </a:t>
            </a:r>
            <a:r>
              <a:rPr lang="es-ES" dirty="0"/>
              <a:t>años </a:t>
            </a:r>
            <a:r>
              <a:rPr lang="es-ES" dirty="0" smtClean="0"/>
              <a:t>acude </a:t>
            </a:r>
            <a:r>
              <a:rPr lang="es-ES" dirty="0"/>
              <a:t>a </a:t>
            </a:r>
            <a:r>
              <a:rPr lang="es-ES" dirty="0" smtClean="0"/>
              <a:t>urgencias remitido desde MAP por aumento de su </a:t>
            </a:r>
            <a:r>
              <a:rPr lang="es-ES" b="1" dirty="0" smtClean="0"/>
              <a:t>disnea</a:t>
            </a:r>
            <a:r>
              <a:rPr lang="es-ES" dirty="0" smtClean="0"/>
              <a:t> habitual hasta hacerse de </a:t>
            </a:r>
            <a:r>
              <a:rPr lang="es-ES" b="1" dirty="0" smtClean="0"/>
              <a:t>reposo</a:t>
            </a:r>
            <a:r>
              <a:rPr lang="es-ES" dirty="0" smtClean="0"/>
              <a:t> de 2 días de evolución, con </a:t>
            </a:r>
            <a:r>
              <a:rPr lang="es-ES" dirty="0" err="1" smtClean="0"/>
              <a:t>autoescucha</a:t>
            </a:r>
            <a:r>
              <a:rPr lang="es-ES" dirty="0" smtClean="0"/>
              <a:t> de algún </a:t>
            </a:r>
            <a:r>
              <a:rPr lang="es-ES" b="1" dirty="0" smtClean="0"/>
              <a:t>ruido respiratorio</a:t>
            </a:r>
            <a:r>
              <a:rPr lang="es-ES" dirty="0" smtClean="0"/>
              <a:t>.</a:t>
            </a:r>
            <a:endParaRPr lang="es-ES" dirty="0"/>
          </a:p>
          <a:p>
            <a:r>
              <a:rPr lang="es-ES" dirty="0"/>
              <a:t>No RAM. </a:t>
            </a:r>
            <a:r>
              <a:rPr lang="es-ES" b="1" dirty="0"/>
              <a:t>DLP</a:t>
            </a:r>
            <a:r>
              <a:rPr lang="es-ES" dirty="0"/>
              <a:t>, </a:t>
            </a:r>
            <a:r>
              <a:rPr lang="es-ES" b="1" dirty="0" smtClean="0"/>
              <a:t>HTA</a:t>
            </a:r>
            <a:r>
              <a:rPr lang="es-ES" dirty="0" smtClean="0"/>
              <a:t>, </a:t>
            </a:r>
            <a:r>
              <a:rPr lang="es-ES" b="1" dirty="0" smtClean="0"/>
              <a:t>DM</a:t>
            </a:r>
            <a:r>
              <a:rPr lang="es-ES" dirty="0"/>
              <a:t>. </a:t>
            </a:r>
            <a:r>
              <a:rPr lang="es-ES" dirty="0" smtClean="0"/>
              <a:t>Cese del hábito </a:t>
            </a:r>
            <a:r>
              <a:rPr lang="es-ES" dirty="0" err="1" smtClean="0"/>
              <a:t>enólico</a:t>
            </a:r>
            <a:r>
              <a:rPr lang="es-ES" dirty="0" smtClean="0"/>
              <a:t> (más de 24g/día) y tabáquico (90 p-a) hace 25 años(1994).</a:t>
            </a:r>
            <a:endParaRPr lang="es-ES" dirty="0"/>
          </a:p>
          <a:p>
            <a:r>
              <a:rPr lang="es-ES" dirty="0"/>
              <a:t>At. Personales: </a:t>
            </a:r>
            <a:r>
              <a:rPr lang="es-ES" dirty="0" smtClean="0"/>
              <a:t>hipotiroidismo, hiperuricemia, vitíligo, FA, portador de </a:t>
            </a:r>
            <a:r>
              <a:rPr lang="es-ES" b="1" dirty="0"/>
              <a:t>prótesis mitral y aórtica </a:t>
            </a:r>
            <a:r>
              <a:rPr lang="es-ES" dirty="0"/>
              <a:t>desde 2004 </a:t>
            </a:r>
            <a:r>
              <a:rPr lang="es-ES" dirty="0" smtClean="0"/>
              <a:t>y marcapasos </a:t>
            </a:r>
            <a:r>
              <a:rPr lang="es-ES" b="1" dirty="0" smtClean="0"/>
              <a:t>DAI </a:t>
            </a:r>
            <a:r>
              <a:rPr lang="es-ES" dirty="0" smtClean="0"/>
              <a:t>desde 2014, </a:t>
            </a:r>
            <a:r>
              <a:rPr lang="es-ES" b="1" dirty="0" smtClean="0"/>
              <a:t>enfermedad coronaria </a:t>
            </a:r>
            <a:r>
              <a:rPr lang="es-ES" dirty="0" smtClean="0"/>
              <a:t>en 2014 tratada con </a:t>
            </a:r>
            <a:r>
              <a:rPr lang="es-ES" b="1" dirty="0" err="1" smtClean="0"/>
              <a:t>stent</a:t>
            </a:r>
            <a:r>
              <a:rPr lang="es-ES" b="1" dirty="0" smtClean="0"/>
              <a:t> en DA </a:t>
            </a:r>
            <a:r>
              <a:rPr lang="es-ES" dirty="0" smtClean="0"/>
              <a:t>y disfunción ventilatoria mixta.</a:t>
            </a:r>
            <a:endParaRPr lang="es-ES" dirty="0"/>
          </a:p>
          <a:p>
            <a:r>
              <a:rPr lang="es-ES" dirty="0" smtClean="0"/>
              <a:t>EF</a:t>
            </a:r>
            <a:r>
              <a:rPr lang="es-ES" dirty="0"/>
              <a:t>: Afebril. </a:t>
            </a:r>
            <a:r>
              <a:rPr lang="es-ES" dirty="0" smtClean="0"/>
              <a:t>TA:113/70</a:t>
            </a:r>
            <a:r>
              <a:rPr lang="es-ES" dirty="0"/>
              <a:t>. FC: </a:t>
            </a:r>
            <a:r>
              <a:rPr lang="es-ES" dirty="0" smtClean="0"/>
              <a:t>76 </a:t>
            </a:r>
            <a:r>
              <a:rPr lang="es-ES" dirty="0" err="1"/>
              <a:t>lpm</a:t>
            </a:r>
            <a:r>
              <a:rPr lang="es-ES" dirty="0"/>
              <a:t>. </a:t>
            </a:r>
            <a:r>
              <a:rPr lang="es-ES" dirty="0" err="1"/>
              <a:t>Sat</a:t>
            </a:r>
            <a:r>
              <a:rPr lang="es-ES" dirty="0"/>
              <a:t> O2: 98% aire ambiente. AC: rítmica y sin soplos, AP: </a:t>
            </a:r>
            <a:r>
              <a:rPr lang="es-ES" b="1" dirty="0" smtClean="0"/>
              <a:t>crepitantes </a:t>
            </a:r>
            <a:r>
              <a:rPr lang="es-ES" b="1" dirty="0" err="1" smtClean="0"/>
              <a:t>bibasales</a:t>
            </a:r>
            <a:r>
              <a:rPr lang="es-ES" b="1" dirty="0" smtClean="0"/>
              <a:t> </a:t>
            </a:r>
            <a:r>
              <a:rPr lang="es-ES" dirty="0" smtClean="0"/>
              <a:t>con disminución del MV, con </a:t>
            </a:r>
            <a:r>
              <a:rPr lang="es-ES" b="1" dirty="0" smtClean="0"/>
              <a:t>percusión mate </a:t>
            </a:r>
            <a:r>
              <a:rPr lang="es-ES" dirty="0" smtClean="0"/>
              <a:t>en bases y claro pulmonar en el resto. </a:t>
            </a:r>
            <a:r>
              <a:rPr lang="es-ES" b="1" dirty="0" smtClean="0"/>
              <a:t>Esplenomegalia</a:t>
            </a:r>
            <a:r>
              <a:rPr lang="es-ES" dirty="0" smtClean="0"/>
              <a:t>.</a:t>
            </a:r>
            <a:endParaRPr lang="es-ES" dirty="0"/>
          </a:p>
          <a:p>
            <a:r>
              <a:rPr lang="es-ES" dirty="0"/>
              <a:t>Analítica: </a:t>
            </a:r>
            <a:r>
              <a:rPr lang="es-ES" b="1" dirty="0"/>
              <a:t>elevación </a:t>
            </a:r>
            <a:r>
              <a:rPr lang="es-ES" b="1" dirty="0" smtClean="0"/>
              <a:t>pro-BNP </a:t>
            </a:r>
            <a:r>
              <a:rPr lang="es-ES" dirty="0"/>
              <a:t>(</a:t>
            </a:r>
            <a:r>
              <a:rPr lang="es-ES" dirty="0" smtClean="0"/>
              <a:t>2612 </a:t>
            </a:r>
            <a:r>
              <a:rPr lang="es-ES" dirty="0" err="1"/>
              <a:t>pg</a:t>
            </a:r>
            <a:r>
              <a:rPr lang="es-ES" dirty="0"/>
              <a:t>/ml) y </a:t>
            </a:r>
            <a:r>
              <a:rPr lang="es-ES" dirty="0" smtClean="0"/>
              <a:t>leve de </a:t>
            </a:r>
            <a:r>
              <a:rPr lang="es-ES" b="1" dirty="0" err="1"/>
              <a:t>troponina</a:t>
            </a:r>
            <a:r>
              <a:rPr lang="es-ES" b="1" dirty="0"/>
              <a:t> T ultrasensible</a:t>
            </a:r>
            <a:r>
              <a:rPr lang="es-ES" dirty="0"/>
              <a:t> </a:t>
            </a:r>
            <a:r>
              <a:rPr lang="es-ES" dirty="0" smtClean="0"/>
              <a:t>(18 </a:t>
            </a:r>
            <a:r>
              <a:rPr lang="es-ES" dirty="0" err="1"/>
              <a:t>ng</a:t>
            </a:r>
            <a:r>
              <a:rPr lang="es-ES" dirty="0"/>
              <a:t>/l</a:t>
            </a:r>
            <a:r>
              <a:rPr lang="es-ES" dirty="0" smtClean="0"/>
              <a:t>), ferropenia.</a:t>
            </a:r>
          </a:p>
          <a:p>
            <a:r>
              <a:rPr lang="es-ES" dirty="0"/>
              <a:t>ECOcardio: el paciente presentaba anteriormente una </a:t>
            </a:r>
            <a:r>
              <a:rPr lang="es-ES" b="1" dirty="0"/>
              <a:t>FEVI severamente deprimida </a:t>
            </a:r>
            <a:r>
              <a:rPr lang="es-ES" dirty="0"/>
              <a:t>(35%), con </a:t>
            </a:r>
            <a:r>
              <a:rPr lang="es-ES" b="1" dirty="0"/>
              <a:t>dilatación de ambos ventrículos </a:t>
            </a:r>
            <a:r>
              <a:rPr lang="es-ES" dirty="0"/>
              <a:t>y ventrículo izquierdo </a:t>
            </a:r>
            <a:r>
              <a:rPr lang="es-ES" b="1" dirty="0" err="1"/>
              <a:t>hipoquinético</a:t>
            </a:r>
            <a:r>
              <a:rPr lang="es-ES" dirty="0"/>
              <a:t>. </a:t>
            </a:r>
          </a:p>
          <a:p>
            <a:r>
              <a:rPr lang="es-ES" dirty="0" smtClean="0"/>
              <a:t>TTO </a:t>
            </a:r>
            <a:r>
              <a:rPr lang="es-ES" dirty="0"/>
              <a:t>habitual: </a:t>
            </a:r>
            <a:r>
              <a:rPr lang="es-ES" dirty="0" err="1" smtClean="0"/>
              <a:t>metformina</a:t>
            </a:r>
            <a:r>
              <a:rPr lang="es-ES" dirty="0" smtClean="0"/>
              <a:t>, </a:t>
            </a:r>
            <a:r>
              <a:rPr lang="es-ES" dirty="0" err="1" smtClean="0"/>
              <a:t>budesonida</a:t>
            </a:r>
            <a:r>
              <a:rPr lang="es-ES" dirty="0" smtClean="0"/>
              <a:t>/</a:t>
            </a:r>
            <a:r>
              <a:rPr lang="es-ES" dirty="0" err="1" smtClean="0"/>
              <a:t>formoterol</a:t>
            </a:r>
            <a:r>
              <a:rPr lang="es-ES" dirty="0" smtClean="0"/>
              <a:t>, </a:t>
            </a:r>
            <a:r>
              <a:rPr lang="es-ES" b="1" dirty="0" err="1" smtClean="0"/>
              <a:t>alopurinol,eplenerona</a:t>
            </a:r>
            <a:r>
              <a:rPr lang="es-ES" b="1" dirty="0" smtClean="0"/>
              <a:t> y furosemida, </a:t>
            </a:r>
            <a:r>
              <a:rPr lang="es-ES" b="1" dirty="0" err="1" smtClean="0"/>
              <a:t>sacubitril-valsartán</a:t>
            </a:r>
            <a:r>
              <a:rPr lang="es-ES" b="1" dirty="0" smtClean="0"/>
              <a:t>,</a:t>
            </a:r>
            <a:r>
              <a:rPr lang="es-ES" dirty="0" smtClean="0"/>
              <a:t> </a:t>
            </a:r>
            <a:r>
              <a:rPr lang="es-ES" b="1" dirty="0" err="1" smtClean="0"/>
              <a:t>atorvastatina</a:t>
            </a:r>
            <a:r>
              <a:rPr lang="es-ES" dirty="0" smtClean="0"/>
              <a:t>, </a:t>
            </a:r>
            <a:r>
              <a:rPr lang="es-ES" dirty="0" err="1" smtClean="0"/>
              <a:t>levotiroxina</a:t>
            </a:r>
            <a:r>
              <a:rPr lang="es-ES" dirty="0" smtClean="0"/>
              <a:t>, </a:t>
            </a:r>
            <a:r>
              <a:rPr lang="es-ES" b="1" dirty="0" err="1" smtClean="0"/>
              <a:t>carvedilol</a:t>
            </a:r>
            <a:r>
              <a:rPr lang="es-ES" dirty="0" smtClean="0"/>
              <a:t>, </a:t>
            </a:r>
            <a:r>
              <a:rPr lang="es-ES" dirty="0" err="1" smtClean="0"/>
              <a:t>daxa</a:t>
            </a:r>
            <a:r>
              <a:rPr lang="es-ES" dirty="0" smtClean="0"/>
              <a:t>, </a:t>
            </a:r>
            <a:r>
              <a:rPr lang="es-ES" dirty="0" err="1" smtClean="0"/>
              <a:t>onbrez</a:t>
            </a:r>
            <a:r>
              <a:rPr lang="es-ES" dirty="0" smtClean="0"/>
              <a:t> y </a:t>
            </a:r>
            <a:r>
              <a:rPr lang="es-ES" dirty="0" err="1" smtClean="0"/>
              <a:t>sintrom</a:t>
            </a:r>
            <a:r>
              <a:rPr lang="es-ES" dirty="0" smtClean="0"/>
              <a:t>.</a:t>
            </a:r>
            <a:endParaRPr lang="es-ES" dirty="0"/>
          </a:p>
          <a:p>
            <a:endParaRPr lang="es-ES" dirty="0"/>
          </a:p>
        </p:txBody>
      </p:sp>
    </p:spTree>
    <p:extLst>
      <p:ext uri="{BB962C8B-B14F-4D97-AF65-F5344CB8AC3E}">
        <p14:creationId xmlns:p14="http://schemas.microsoft.com/office/powerpoint/2010/main" val="956663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l="28811" t="21262" r="26573" b="11126"/>
          <a:stretch/>
        </p:blipFill>
        <p:spPr>
          <a:xfrm>
            <a:off x="182880" y="450166"/>
            <a:ext cx="5852160" cy="5669280"/>
          </a:xfrm>
          <a:prstGeom prst="rect">
            <a:avLst/>
          </a:prstGeom>
        </p:spPr>
      </p:pic>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l="36503" t="24426" r="37063" b="13716"/>
          <a:stretch/>
        </p:blipFill>
        <p:spPr>
          <a:xfrm>
            <a:off x="7019778" y="450166"/>
            <a:ext cx="4735445" cy="5669279"/>
          </a:xfrm>
          <a:prstGeom prst="rect">
            <a:avLst/>
          </a:prstGeom>
        </p:spPr>
      </p:pic>
    </p:spTree>
    <p:extLst>
      <p:ext uri="{BB962C8B-B14F-4D97-AF65-F5344CB8AC3E}">
        <p14:creationId xmlns:p14="http://schemas.microsoft.com/office/powerpoint/2010/main" val="2740195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Diagnóstico</a:t>
            </a:r>
            <a:endParaRPr lang="es-ES" dirty="0"/>
          </a:p>
        </p:txBody>
      </p:sp>
      <p:sp>
        <p:nvSpPr>
          <p:cNvPr id="4" name="Rectángulo 3"/>
          <p:cNvSpPr/>
          <p:nvPr/>
        </p:nvSpPr>
        <p:spPr>
          <a:xfrm>
            <a:off x="1125415" y="1913206"/>
            <a:ext cx="10044333" cy="1955409"/>
          </a:xfrm>
          <a:prstGeom prst="rect">
            <a:avLst/>
          </a:prstGeom>
          <a:solidFill>
            <a:srgbClr val="20BEA4">
              <a:alpha val="45882"/>
            </a:srgbClr>
          </a:solidFill>
          <a:ln>
            <a:solidFill>
              <a:srgbClr val="20BEA4">
                <a:alpha val="6313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p:cNvSpPr/>
          <p:nvPr/>
        </p:nvSpPr>
        <p:spPr>
          <a:xfrm>
            <a:off x="1125415" y="4346917"/>
            <a:ext cx="9214339" cy="87219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contenido 2"/>
          <p:cNvSpPr>
            <a:spLocks noGrp="1"/>
          </p:cNvSpPr>
          <p:nvPr>
            <p:ph idx="1"/>
          </p:nvPr>
        </p:nvSpPr>
        <p:spPr/>
        <p:txBody>
          <a:bodyPr/>
          <a:lstStyle/>
          <a:p>
            <a:r>
              <a:rPr lang="es-ES" dirty="0" smtClean="0"/>
              <a:t>Descripción </a:t>
            </a:r>
            <a:r>
              <a:rPr lang="es-ES" dirty="0" err="1" smtClean="0"/>
              <a:t>Rx</a:t>
            </a:r>
            <a:r>
              <a:rPr lang="es-ES" dirty="0" smtClean="0"/>
              <a:t> tórax: pinzamiento de ambos senos </a:t>
            </a:r>
            <a:r>
              <a:rPr lang="es-ES" smtClean="0"/>
              <a:t>costofrénicos</a:t>
            </a:r>
            <a:r>
              <a:rPr lang="es-ES" dirty="0" smtClean="0"/>
              <a:t> </a:t>
            </a:r>
            <a:r>
              <a:rPr lang="es-ES" dirty="0" smtClean="0"/>
              <a:t>con opacidad homogénea del tercio inferior de ambos hemitórax con predominio derecho, ICT mayor de 0’5 (cardiomegalia), aumento de tamaño de la rama descendente de la arteria pulmonar derecha. Se observan las suturas de </a:t>
            </a:r>
            <a:r>
              <a:rPr lang="es-ES" dirty="0" err="1" smtClean="0"/>
              <a:t>esternotomía</a:t>
            </a:r>
            <a:r>
              <a:rPr lang="es-ES" dirty="0" smtClean="0"/>
              <a:t> y el DAI con sus electrodos.</a:t>
            </a:r>
          </a:p>
          <a:p>
            <a:endParaRPr lang="es-ES" dirty="0"/>
          </a:p>
          <a:p>
            <a:r>
              <a:rPr lang="es-ES" b="1" dirty="0" smtClean="0"/>
              <a:t>Insuficiencia cardíaca descompensada con derrame pleural de predominio derecho y signos de hipertensión pulmonar.</a:t>
            </a:r>
            <a:endParaRPr lang="es-ES" b="1" dirty="0"/>
          </a:p>
        </p:txBody>
      </p:sp>
    </p:spTree>
    <p:extLst>
      <p:ext uri="{BB962C8B-B14F-4D97-AF65-F5344CB8AC3E}">
        <p14:creationId xmlns:p14="http://schemas.microsoft.com/office/powerpoint/2010/main" val="273778986"/>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TM02900743[[fn=Orgánico]]</Template>
  <TotalTime>38</TotalTime>
  <Words>305</Words>
  <Application>Microsoft Office PowerPoint</Application>
  <PresentationFormat>Panorámica</PresentationFormat>
  <Paragraphs>15</Paragraphs>
  <Slides>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vt:i4>
      </vt:variant>
    </vt:vector>
  </HeadingPairs>
  <TitlesOfParts>
    <vt:vector size="8" baseType="lpstr">
      <vt:lpstr>Calibri</vt:lpstr>
      <vt:lpstr>Calibri Light</vt:lpstr>
      <vt:lpstr>Wingdings 2</vt:lpstr>
      <vt:lpstr>HDOfficeLightV0</vt:lpstr>
      <vt:lpstr>TALLERES INTEGRADOS III CASO CARDIOLOGÍA</vt:lpstr>
      <vt:lpstr>Presentación de PowerPoint</vt:lpstr>
      <vt:lpstr>Presentación de PowerPoint</vt:lpstr>
      <vt:lpstr>Diagnóstico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María</dc:creator>
  <cp:lastModifiedBy>María</cp:lastModifiedBy>
  <cp:revision>9</cp:revision>
  <dcterms:created xsi:type="dcterms:W3CDTF">2019-02-17T16:27:28Z</dcterms:created>
  <dcterms:modified xsi:type="dcterms:W3CDTF">2019-02-18T19:49:11Z</dcterms:modified>
</cp:coreProperties>
</file>