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4" r:id="rId2"/>
    <p:sldId id="261" r:id="rId3"/>
    <p:sldId id="262" r:id="rId4"/>
    <p:sldId id="265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76420-F818-4828-A06E-71217BC5BFEE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DCD9B-9A6F-414E-9605-EDF68D90E5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756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MC: Hombre 59 años traído a urgencias remitido desde centro de salud de San Vicente por dolor torácico opresivo(1 semana de evolución, haciéndose constante el día 10/1/19)irradiado a miembro superior izquierdo.</a:t>
            </a:r>
          </a:p>
          <a:p>
            <a:r>
              <a:rPr lang="es-ES" dirty="0" smtClean="0"/>
              <a:t>No </a:t>
            </a:r>
            <a:r>
              <a:rPr lang="es-ES" dirty="0" err="1" smtClean="0"/>
              <a:t>RAMc</a:t>
            </a:r>
            <a:r>
              <a:rPr lang="es-ES" dirty="0" smtClean="0"/>
              <a:t>. DLP, no HTA ni DM. Consumo esporádico de tabaco (5/6 cigarrillos día desde hace 40 años), no hábito </a:t>
            </a:r>
            <a:r>
              <a:rPr lang="es-ES" dirty="0" err="1" smtClean="0"/>
              <a:t>enólico</a:t>
            </a:r>
            <a:r>
              <a:rPr lang="es-ES" dirty="0" smtClean="0"/>
              <a:t>.</a:t>
            </a:r>
          </a:p>
          <a:p>
            <a:r>
              <a:rPr lang="es-ES" dirty="0" smtClean="0"/>
              <a:t>At. Personales: SAOS.</a:t>
            </a:r>
          </a:p>
          <a:p>
            <a:r>
              <a:rPr lang="es-ES" dirty="0" smtClean="0"/>
              <a:t>QX: </a:t>
            </a:r>
            <a:r>
              <a:rPr lang="es-ES" dirty="0" err="1" smtClean="0"/>
              <a:t>hernioplastia</a:t>
            </a:r>
            <a:r>
              <a:rPr lang="es-ES" dirty="0" smtClean="0"/>
              <a:t> inguinal derecha.</a:t>
            </a:r>
          </a:p>
          <a:p>
            <a:r>
              <a:rPr lang="es-ES" dirty="0" smtClean="0"/>
              <a:t>EF: Afebril. TA:100/70. FC: 64 </a:t>
            </a:r>
            <a:r>
              <a:rPr lang="es-ES" dirty="0" err="1" smtClean="0"/>
              <a:t>lpm</a:t>
            </a:r>
            <a:r>
              <a:rPr lang="es-ES" dirty="0" smtClean="0"/>
              <a:t>. </a:t>
            </a:r>
            <a:r>
              <a:rPr lang="es-ES" dirty="0" err="1" smtClean="0"/>
              <a:t>Sat</a:t>
            </a:r>
            <a:r>
              <a:rPr lang="es-ES" dirty="0" smtClean="0"/>
              <a:t> O2: 98% aire ambiente. AC: rítmica y sin soplos, AP: MVC.</a:t>
            </a:r>
          </a:p>
          <a:p>
            <a:r>
              <a:rPr lang="es-ES" dirty="0" smtClean="0"/>
              <a:t>TTO habitual: CPAP y </a:t>
            </a:r>
            <a:r>
              <a:rPr lang="es-ES" dirty="0" err="1" smtClean="0"/>
              <a:t>loracepam</a:t>
            </a:r>
            <a:r>
              <a:rPr lang="es-ES" dirty="0" smtClean="0"/>
              <a:t>.</a:t>
            </a: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DCD9B-9A6F-414E-9605-EDF68D90E5CF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68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00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606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538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34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084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99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176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506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533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2982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5950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48B93-D3F3-4DCB-A495-9BDA6F4AFE4A}" type="datetimeFigureOut">
              <a:rPr lang="es-ES" smtClean="0"/>
              <a:t>22/02/2019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9EC62-1584-411E-8451-E5D7649E91E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131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3" y="2012597"/>
            <a:ext cx="3505201" cy="4721173"/>
          </a:xfrm>
          <a:prstGeom prst="rect">
            <a:avLst/>
          </a:prstGeom>
          <a:effectLst>
            <a:softEdge rad="12700"/>
          </a:effec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86777" y="462894"/>
            <a:ext cx="9144000" cy="2387600"/>
          </a:xfrm>
        </p:spPr>
        <p:txBody>
          <a:bodyPr/>
          <a:lstStyle/>
          <a:p>
            <a:r>
              <a:rPr lang="es-ES" dirty="0" smtClean="0"/>
              <a:t>TALLERES INTEGRADOS III</a:t>
            </a:r>
            <a:br>
              <a:rPr lang="es-ES" dirty="0" smtClean="0"/>
            </a:br>
            <a:r>
              <a:rPr lang="es-ES" dirty="0" smtClean="0"/>
              <a:t>CASO </a:t>
            </a:r>
            <a:r>
              <a:rPr lang="es-ES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CARDIOLOGÍA</a:t>
            </a:r>
            <a:endParaRPr lang="es-ES" b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85454" y="3407599"/>
            <a:ext cx="9144000" cy="1655762"/>
          </a:xfrm>
        </p:spPr>
        <p:txBody>
          <a:bodyPr/>
          <a:lstStyle/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Autorizado por Dr. Vicente </a:t>
            </a:r>
            <a:r>
              <a:rPr lang="es-E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Arrarte</a:t>
            </a:r>
            <a:endParaRPr lang="es-E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María Marco Gómez</a:t>
            </a:r>
          </a:p>
          <a:p>
            <a:r>
              <a:rPr lang="es-E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NºExp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1817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1351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25078"/>
            <a:ext cx="10515600" cy="5475721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MC: Hombre 59 años traído a urgencias remitido desde centro de salud de San Vicente por </a:t>
            </a:r>
            <a:r>
              <a:rPr lang="es-ES" b="1" dirty="0"/>
              <a:t>dolor torácico opresivo</a:t>
            </a:r>
            <a:r>
              <a:rPr lang="es-ES" dirty="0"/>
              <a:t>(1 semana de evolución, haciéndose constante el </a:t>
            </a:r>
            <a:r>
              <a:rPr lang="es-ES"/>
              <a:t>día </a:t>
            </a:r>
            <a:r>
              <a:rPr lang="es-ES" b="1" smtClean="0"/>
              <a:t>10/2/19)irradiado </a:t>
            </a:r>
            <a:r>
              <a:rPr lang="es-ES" b="1" dirty="0"/>
              <a:t>a miembro superior izquierdo</a:t>
            </a:r>
            <a:r>
              <a:rPr lang="es-ES" dirty="0"/>
              <a:t>.</a:t>
            </a:r>
          </a:p>
          <a:p>
            <a:r>
              <a:rPr lang="es-ES" dirty="0"/>
              <a:t>No </a:t>
            </a:r>
            <a:r>
              <a:rPr lang="es-ES" dirty="0" smtClean="0"/>
              <a:t>RAM. </a:t>
            </a:r>
            <a:r>
              <a:rPr lang="es-ES" b="1" dirty="0"/>
              <a:t>DLP</a:t>
            </a:r>
            <a:r>
              <a:rPr lang="es-ES" dirty="0"/>
              <a:t>, no HTA ni DM. Consumo esporádico de tabaco (</a:t>
            </a:r>
            <a:r>
              <a:rPr lang="es-ES" dirty="0" smtClean="0"/>
              <a:t>5-6 cigarrillos/ </a:t>
            </a:r>
            <a:r>
              <a:rPr lang="es-ES" dirty="0"/>
              <a:t>día desde hace 40 años), no hábito </a:t>
            </a:r>
            <a:r>
              <a:rPr lang="es-ES" dirty="0" err="1"/>
              <a:t>enólico</a:t>
            </a:r>
            <a:r>
              <a:rPr lang="es-ES" dirty="0"/>
              <a:t>.</a:t>
            </a:r>
          </a:p>
          <a:p>
            <a:r>
              <a:rPr lang="es-ES" dirty="0"/>
              <a:t>At. Personales: SAOS.</a:t>
            </a:r>
          </a:p>
          <a:p>
            <a:r>
              <a:rPr lang="es-ES" dirty="0"/>
              <a:t>QX: </a:t>
            </a:r>
            <a:r>
              <a:rPr lang="es-ES" dirty="0" err="1"/>
              <a:t>hernioplastia</a:t>
            </a:r>
            <a:r>
              <a:rPr lang="es-ES" dirty="0"/>
              <a:t> inguinal derecha.</a:t>
            </a:r>
          </a:p>
          <a:p>
            <a:r>
              <a:rPr lang="es-ES" dirty="0"/>
              <a:t>EF: Afebril. TA:100/70. FC: 64 </a:t>
            </a:r>
            <a:r>
              <a:rPr lang="es-ES" dirty="0" err="1"/>
              <a:t>lpm</a:t>
            </a:r>
            <a:r>
              <a:rPr lang="es-ES" dirty="0"/>
              <a:t>. </a:t>
            </a:r>
            <a:r>
              <a:rPr lang="es-ES" dirty="0" err="1"/>
              <a:t>Sat</a:t>
            </a:r>
            <a:r>
              <a:rPr lang="es-ES" dirty="0"/>
              <a:t> O2: 98% aire ambiente. AC: rítmica y sin soplos, AP: MVC</a:t>
            </a:r>
            <a:r>
              <a:rPr lang="es-ES" dirty="0" smtClean="0"/>
              <a:t>.</a:t>
            </a:r>
          </a:p>
          <a:p>
            <a:r>
              <a:rPr lang="es-ES" dirty="0" smtClean="0"/>
              <a:t>Analítica: </a:t>
            </a:r>
            <a:r>
              <a:rPr lang="es-ES" b="1" dirty="0" smtClean="0"/>
              <a:t>elevación CK </a:t>
            </a:r>
            <a:r>
              <a:rPr lang="es-ES" dirty="0" smtClean="0"/>
              <a:t>(2428U/l), </a:t>
            </a:r>
            <a:r>
              <a:rPr lang="es-ES" b="1" dirty="0" smtClean="0"/>
              <a:t>pro-BNP </a:t>
            </a:r>
            <a:r>
              <a:rPr lang="es-ES" dirty="0" smtClean="0"/>
              <a:t>(2888 </a:t>
            </a:r>
            <a:r>
              <a:rPr lang="es-ES" dirty="0" err="1" smtClean="0"/>
              <a:t>pg</a:t>
            </a:r>
            <a:r>
              <a:rPr lang="es-ES" dirty="0" smtClean="0"/>
              <a:t>/ml) y de </a:t>
            </a:r>
            <a:r>
              <a:rPr lang="es-ES" b="1" dirty="0" err="1" smtClean="0"/>
              <a:t>troponina</a:t>
            </a:r>
            <a:r>
              <a:rPr lang="es-ES" b="1" dirty="0" smtClean="0"/>
              <a:t> T ultrasensible</a:t>
            </a:r>
            <a:r>
              <a:rPr lang="es-ES" dirty="0" smtClean="0"/>
              <a:t> (7550 </a:t>
            </a:r>
            <a:r>
              <a:rPr lang="es-ES" dirty="0" err="1" smtClean="0"/>
              <a:t>ng</a:t>
            </a:r>
            <a:r>
              <a:rPr lang="es-ES" dirty="0" smtClean="0"/>
              <a:t>/l)</a:t>
            </a:r>
          </a:p>
          <a:p>
            <a:r>
              <a:rPr lang="es-ES" dirty="0" err="1" smtClean="0"/>
              <a:t>Rx</a:t>
            </a:r>
            <a:r>
              <a:rPr lang="es-ES" dirty="0" smtClean="0"/>
              <a:t> tórax anodina, el siguiente paso al ECG sería realizar un cateterismo con finalidad diagnóstica y terapéutica.</a:t>
            </a:r>
            <a:endParaRPr lang="es-ES" dirty="0"/>
          </a:p>
          <a:p>
            <a:r>
              <a:rPr lang="es-ES" dirty="0"/>
              <a:t>TTO habitual: CPAP y </a:t>
            </a:r>
            <a:r>
              <a:rPr lang="es-ES" dirty="0" err="1"/>
              <a:t>loracepam</a:t>
            </a:r>
            <a:r>
              <a:rPr lang="es-ES" dirty="0"/>
              <a:t>.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107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7280"/>
          </a:xfrm>
        </p:spPr>
        <p:txBody>
          <a:bodyPr/>
          <a:lstStyle/>
          <a:p>
            <a:r>
              <a:rPr lang="es-ES" dirty="0" smtClean="0"/>
              <a:t>ECG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65" t="9980" r="15949"/>
          <a:stretch/>
        </p:blipFill>
        <p:spPr>
          <a:xfrm>
            <a:off x="457201" y="796835"/>
            <a:ext cx="11625942" cy="6061166"/>
          </a:xfrm>
        </p:spPr>
      </p:pic>
    </p:spTree>
    <p:extLst>
      <p:ext uri="{BB962C8B-B14F-4D97-AF65-F5344CB8AC3E}">
        <p14:creationId xmlns:p14="http://schemas.microsoft.com/office/powerpoint/2010/main" val="310101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724891" y="4350327"/>
            <a:ext cx="8458200" cy="78970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838200" y="1690688"/>
            <a:ext cx="10515600" cy="18703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60 </a:t>
            </a:r>
            <a:r>
              <a:rPr lang="es-ES" dirty="0" err="1" smtClean="0"/>
              <a:t>lpm</a:t>
            </a:r>
            <a:r>
              <a:rPr lang="es-ES" dirty="0" smtClean="0"/>
              <a:t>, rítmico, ritmo </a:t>
            </a:r>
            <a:r>
              <a:rPr lang="es-ES" dirty="0" err="1" smtClean="0"/>
              <a:t>sinusal</a:t>
            </a:r>
            <a:r>
              <a:rPr lang="es-ES" dirty="0" smtClean="0"/>
              <a:t>, PR de 0’20s, eje 60º, onda Q patológica (necrosis, con voltaje mayor a ¼ del voltaje de la onda R) y ascenso del segmento ST en las derivaciones V1-V5.</a:t>
            </a:r>
          </a:p>
          <a:p>
            <a:r>
              <a:rPr lang="es-ES" dirty="0" smtClean="0"/>
              <a:t>Junto con la clínica típica y la elevación de </a:t>
            </a:r>
            <a:r>
              <a:rPr lang="es-ES" dirty="0" err="1" smtClean="0"/>
              <a:t>troponinas</a:t>
            </a:r>
            <a:endParaRPr lang="es-ES" dirty="0" smtClean="0"/>
          </a:p>
          <a:p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b="1" dirty="0" smtClean="0"/>
              <a:t>            Infarto agudo de miocardio, oclusión de la DA proximal.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743966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Roj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344</Words>
  <Application>Microsoft Office PowerPoint</Application>
  <PresentationFormat>Panorámica</PresentationFormat>
  <Paragraphs>26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TALLERES INTEGRADOS III CASO CARDIOLOGÍA</vt:lpstr>
      <vt:lpstr>Presentación de PowerPoint</vt:lpstr>
      <vt:lpstr>ECG</vt:lpstr>
      <vt:lpstr>Diagnóstico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1 CARDIOLOGÍA</dc:title>
  <dc:creator>María</dc:creator>
  <cp:lastModifiedBy>María</cp:lastModifiedBy>
  <cp:revision>19</cp:revision>
  <dcterms:created xsi:type="dcterms:W3CDTF">2019-02-14T11:28:25Z</dcterms:created>
  <dcterms:modified xsi:type="dcterms:W3CDTF">2019-02-22T20:01:24Z</dcterms:modified>
</cp:coreProperties>
</file>